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2"/>
  </p:notesMasterIdLst>
  <p:sldIdLst>
    <p:sldId id="381" r:id="rId2"/>
    <p:sldId id="751" r:id="rId3"/>
    <p:sldId id="748" r:id="rId4"/>
    <p:sldId id="749" r:id="rId5"/>
    <p:sldId id="726" r:id="rId6"/>
    <p:sldId id="632" r:id="rId7"/>
    <p:sldId id="615" r:id="rId8"/>
    <p:sldId id="690" r:id="rId9"/>
    <p:sldId id="702" r:id="rId10"/>
    <p:sldId id="691" r:id="rId11"/>
    <p:sldId id="750" r:id="rId12"/>
    <p:sldId id="635" r:id="rId13"/>
    <p:sldId id="717" r:id="rId14"/>
    <p:sldId id="636" r:id="rId15"/>
    <p:sldId id="637" r:id="rId16"/>
    <p:sldId id="638" r:id="rId17"/>
    <p:sldId id="709" r:id="rId18"/>
    <p:sldId id="746" r:id="rId19"/>
    <p:sldId id="754" r:id="rId20"/>
    <p:sldId id="747" r:id="rId21"/>
    <p:sldId id="745" r:id="rId22"/>
    <p:sldId id="752" r:id="rId23"/>
    <p:sldId id="737" r:id="rId24"/>
    <p:sldId id="738" r:id="rId25"/>
    <p:sldId id="739" r:id="rId26"/>
    <p:sldId id="740" r:id="rId27"/>
    <p:sldId id="741" r:id="rId28"/>
    <p:sldId id="742" r:id="rId29"/>
    <p:sldId id="744" r:id="rId30"/>
    <p:sldId id="6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D9D9D9"/>
    <a:srgbClr val="561F1E"/>
    <a:srgbClr val="FFFF00"/>
    <a:srgbClr val="D2F0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5853" autoAdjust="0"/>
  </p:normalViewPr>
  <p:slideViewPr>
    <p:cSldViewPr>
      <p:cViewPr>
        <p:scale>
          <a:sx n="100" d="100"/>
          <a:sy n="100" d="100"/>
        </p:scale>
        <p:origin x="-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cholasspaull:Documents:Dropbox:Literature:Education:Teacher%20knowledge%20&amp;%20quality:(Myburgh)%20Union%20Membership%20Breakdown%20Dec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cholasspaull:Documents:Dropbox:Literature:Education:Teacher%20knowledge%20&amp;%20quality:(Myburgh)%20Union%20Membership%20Breakdown%20Dec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aull\Dropbox\Journal%20articles\Venkat%20&amp;%20Spaull%202013\Tables\Five%20category%20teacher%20CK%20graphs%20(quintile,%20location,%20province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aull\Dropbox\Journal%20articles\Venkat%20&amp;%20Spaull%202013\Tables\Five%20category%20teacher%20CK%20graphs%20(quintile,%20location,%20province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aull\Dropbox\Journal%20articles\Venkat%20&amp;%20Spaull%202013\Tables\Five%20category%20teacher%20CK%20graphs%20(quintile,%20location,%20provinc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W"/>
  <c:clrMapOvr bg1="lt1" tx1="dk1" bg2="lt2" tx2="dk2" accent1="accent1" accent2="accent2" accent3="accent3" accent4="accent4" accent5="accent5" accent6="accent6" hlink="hlink" folHlink="folHlink"/>
  <c:chart>
    <c:plotArea>
      <c:layout/>
      <c:ofPieChart>
        <c:ofPieType val="bar"/>
        <c:varyColors val="1"/>
        <c:ser>
          <c:idx val="0"/>
          <c:order val="0"/>
          <c:explosion val="4"/>
          <c:dPt>
            <c:idx val="0"/>
            <c:spPr>
              <a:solidFill>
                <a:schemeClr val="tx1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numFmt formatCode="0.0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numFmt formatCode="0.0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Percent val="1"/>
            <c:showLeaderLines val="1"/>
          </c:dLbls>
          <c:cat>
            <c:strRef>
              <c:f>Sheet1!$C$2:$C$5</c:f>
              <c:strCache>
                <c:ptCount val="4"/>
                <c:pt idx="0">
                  <c:v>Other Government spending</c:v>
                </c:pt>
                <c:pt idx="1">
                  <c:v>Education: Other current</c:v>
                </c:pt>
                <c:pt idx="2">
                  <c:v>Education: Capital</c:v>
                </c:pt>
                <c:pt idx="3">
                  <c:v>Education: Personnel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590463144.74359</c:v>
                </c:pt>
                <c:pt idx="1">
                  <c:v>24886433</c:v>
                </c:pt>
                <c:pt idx="2">
                  <c:v>6632797</c:v>
                </c:pt>
                <c:pt idx="3">
                  <c:v>111512215</c:v>
                </c:pt>
              </c:numCache>
            </c:numRef>
          </c:val>
        </c:ser>
        <c:dLbls/>
        <c:gapWidth val="100"/>
        <c:splitType val="percent"/>
        <c:splitPos val="18"/>
        <c:secondPieSize val="75"/>
        <c:serLines/>
      </c:ofPieChart>
    </c:plotArea>
    <c:legend>
      <c:legendPos val="r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</c:chart>
  <c:spPr>
    <a:solidFill>
      <a:schemeClr val="bg1">
        <a:lumMod val="85000"/>
      </a:schemeClr>
    </a:solidFill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W"/>
  <c:chart>
    <c:title>
      <c:tx>
        <c:rich>
          <a:bodyPr/>
          <a:lstStyle/>
          <a:p>
            <a:pPr>
              <a:defRPr/>
            </a:pPr>
            <a:r>
              <a:rPr lang="en-US"/>
              <a:t>Union membership (2012)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Sheet1!$K$4</c:f>
              <c:strCache>
                <c:ptCount val="1"/>
                <c:pt idx="0">
                  <c:v>TOTAL</c:v>
                </c:pt>
              </c:strCache>
            </c:strRef>
          </c:tx>
          <c:explosion val="25"/>
          <c:dPt>
            <c:idx val="0"/>
            <c:spPr>
              <a:solidFill>
                <a:srgbClr val="3366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000" b="1"/>
                  </a:pPr>
                  <a:endParaRPr lang="en-US"/>
                </a:p>
              </c:txPr>
            </c:dLbl>
            <c:showCatName val="1"/>
            <c:showPercent val="1"/>
            <c:showLeaderLines val="1"/>
          </c:dLbls>
          <c:cat>
            <c:strRef>
              <c:f>Sheet1!$A$5:$A$9</c:f>
              <c:strCache>
                <c:ptCount val="5"/>
                <c:pt idx="0">
                  <c:v>NAPTOSA</c:v>
                </c:pt>
                <c:pt idx="1">
                  <c:v>SADTU</c:v>
                </c:pt>
                <c:pt idx="2">
                  <c:v>SAOU</c:v>
                </c:pt>
                <c:pt idx="3">
                  <c:v>PEU</c:v>
                </c:pt>
                <c:pt idx="4">
                  <c:v>NATU</c:v>
                </c:pt>
              </c:strCache>
            </c:strRef>
          </c:cat>
          <c:val>
            <c:numRef>
              <c:f>Sheet1!$K$5:$K$9</c:f>
              <c:numCache>
                <c:formatCode>General</c:formatCode>
                <c:ptCount val="5"/>
                <c:pt idx="0">
                  <c:v>56138</c:v>
                </c:pt>
                <c:pt idx="1">
                  <c:v>253012</c:v>
                </c:pt>
                <c:pt idx="2">
                  <c:v>28862</c:v>
                </c:pt>
                <c:pt idx="3">
                  <c:v>14341</c:v>
                </c:pt>
                <c:pt idx="4">
                  <c:v>28473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solidFill>
      <a:schemeClr val="bg1">
        <a:lumMod val="95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W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SADTU % of </a:t>
            </a:r>
            <a:r>
              <a:rPr lang="en-US" dirty="0" smtClean="0"/>
              <a:t>total (2012)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Sheet1!$A$13</c:f>
              <c:strCache>
                <c:ptCount val="1"/>
                <c:pt idx="0">
                  <c:v>SADTU %</c:v>
                </c:pt>
              </c:strCache>
            </c:strRef>
          </c:tx>
          <c:spPr>
            <a:solidFill>
              <a:srgbClr val="FF0000"/>
            </a:solidFill>
          </c:spPr>
          <c:dPt>
            <c:idx val="9"/>
            <c:spPr>
              <a:solidFill>
                <a:srgbClr val="800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Val val="1"/>
          </c:dLbls>
          <c:cat>
            <c:strRef>
              <c:f>Sheet1!$B$4:$K$4</c:f>
              <c:strCache>
                <c:ptCount val="10"/>
                <c:pt idx="0">
                  <c:v>EC</c:v>
                </c:pt>
                <c:pt idx="1">
                  <c:v>GP</c:v>
                </c:pt>
                <c:pt idx="2">
                  <c:v>FS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WP</c:v>
                </c:pt>
                <c:pt idx="9">
                  <c:v>TOTAL</c:v>
                </c:pt>
              </c:strCache>
            </c:strRef>
          </c:cat>
          <c:val>
            <c:numRef>
              <c:f>Sheet1!$B$13:$K$13</c:f>
              <c:numCache>
                <c:formatCode>0%</c:formatCode>
                <c:ptCount val="10"/>
                <c:pt idx="0">
                  <c:v>0.73911855031916807</c:v>
                </c:pt>
                <c:pt idx="1">
                  <c:v>0.52720862041051308</c:v>
                </c:pt>
                <c:pt idx="2">
                  <c:v>0.59109916367980908</c:v>
                </c:pt>
                <c:pt idx="3">
                  <c:v>0.62530533556789714</c:v>
                </c:pt>
                <c:pt idx="4">
                  <c:v>0.81775998203794498</c:v>
                </c:pt>
                <c:pt idx="5">
                  <c:v>0.75813337258943014</c:v>
                </c:pt>
                <c:pt idx="6">
                  <c:v>0.68792065178887718</c:v>
                </c:pt>
                <c:pt idx="7">
                  <c:v>0.72425223257809124</c:v>
                </c:pt>
                <c:pt idx="8">
                  <c:v>0.48312929232606705</c:v>
                </c:pt>
                <c:pt idx="9">
                  <c:v>0.66437690703890995</c:v>
                </c:pt>
              </c:numCache>
            </c:numRef>
          </c:val>
        </c:ser>
        <c:dLbls/>
        <c:axId val="54537216"/>
        <c:axId val="54555392"/>
      </c:barChart>
      <c:catAx>
        <c:axId val="5453721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555392"/>
        <c:crosses val="autoZero"/>
        <c:auto val="1"/>
        <c:lblAlgn val="ctr"/>
        <c:lblOffset val="100"/>
      </c:catAx>
      <c:valAx>
        <c:axId val="54555392"/>
        <c:scaling>
          <c:orientation val="minMax"/>
        </c:scaling>
        <c:axPos val="b"/>
        <c:majorGridlines/>
        <c:numFmt formatCode="0%" sourceLinked="1"/>
        <c:tickLblPos val="nextTo"/>
        <c:crossAx val="5453721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</c:chart>
  <c:spPr>
    <a:solidFill>
      <a:schemeClr val="bg1">
        <a:lumMod val="95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'LOC-QUINT-PROV no confounders'!$B$69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ctr"/>
            <c:showVal val="1"/>
          </c:dLbls>
          <c:errBars>
            <c:errBarType val="both"/>
            <c:errValType val="cust"/>
            <c:plus>
              <c:numRef>
                <c:f>'LOC-QUINT-PROV no confounders'!$C$71:$F$71</c:f>
                <c:numCache>
                  <c:formatCode>General</c:formatCode>
                  <c:ptCount val="4"/>
                  <c:pt idx="0">
                    <c:v>4.6452000000000007E-2</c:v>
                  </c:pt>
                  <c:pt idx="1">
                    <c:v>5.7231999999999998E-2</c:v>
                  </c:pt>
                  <c:pt idx="2">
                    <c:v>2.7832000000000006E-2</c:v>
                  </c:pt>
                  <c:pt idx="3">
                    <c:v>4.4100000000000007E-2</c:v>
                  </c:pt>
                </c:numCache>
              </c:numRef>
            </c:plus>
            <c:minus>
              <c:numRef>
                <c:f>'LOC-QUINT-PROV no confounders'!$C$71:$F$71</c:f>
                <c:numCache>
                  <c:formatCode>General</c:formatCode>
                  <c:ptCount val="4"/>
                  <c:pt idx="0">
                    <c:v>4.6452000000000007E-2</c:v>
                  </c:pt>
                  <c:pt idx="1">
                    <c:v>5.7231999999999998E-2</c:v>
                  </c:pt>
                  <c:pt idx="2">
                    <c:v>2.7832000000000006E-2</c:v>
                  </c:pt>
                  <c:pt idx="3">
                    <c:v>4.4100000000000007E-2</c:v>
                  </c:pt>
                </c:numCache>
              </c:numRef>
            </c:minus>
          </c:errBars>
          <c:cat>
            <c:strRef>
              <c:f>'LOC-QUINT-PROV no confounders'!$C$61:$F$61</c:f>
              <c:strCache>
                <c:ptCount val="4"/>
                <c:pt idx="0">
                  <c:v>CK critically below level taught  (pre Gr4)</c:v>
                </c:pt>
                <c:pt idx="1">
                  <c:v>CK below level taught (Gr4/5)</c:v>
                </c:pt>
                <c:pt idx="2">
                  <c:v>CK at level taught (Gr6/7)</c:v>
                </c:pt>
                <c:pt idx="3">
                  <c:v>CK above level taught (Gr8/9)</c:v>
                </c:pt>
              </c:strCache>
            </c:strRef>
          </c:cat>
          <c:val>
            <c:numRef>
              <c:f>'LOC-QUINT-PROV no confounders'!$C$69:$F$69</c:f>
              <c:numCache>
                <c:formatCode>0%</c:formatCode>
                <c:ptCount val="4"/>
                <c:pt idx="0">
                  <c:v>0.17480000000000001</c:v>
                </c:pt>
                <c:pt idx="1">
                  <c:v>0.61539999999999995</c:v>
                </c:pt>
                <c:pt idx="2">
                  <c:v>4.7500000000000007E-2</c:v>
                </c:pt>
                <c:pt idx="3">
                  <c:v>0.1623</c:v>
                </c:pt>
              </c:numCache>
            </c:numRef>
          </c:val>
        </c:ser>
        <c:dLbls/>
        <c:axId val="54596736"/>
        <c:axId val="54598272"/>
      </c:barChart>
      <c:catAx>
        <c:axId val="54596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598272"/>
        <c:crosses val="autoZero"/>
        <c:auto val="1"/>
        <c:lblAlgn val="ctr"/>
        <c:lblOffset val="100"/>
      </c:catAx>
      <c:valAx>
        <c:axId val="5459827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59673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'Total42 avgs by groups'!$B$18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Val val="1"/>
          </c:dLbls>
          <c:errBars>
            <c:errBarType val="both"/>
            <c:errValType val="cust"/>
            <c:plus>
              <c:numRef>
                <c:f>'Total42 avgs by groups'!$D$19:$D$26</c:f>
                <c:numCache>
                  <c:formatCode>General</c:formatCode>
                  <c:ptCount val="8"/>
                  <c:pt idx="0">
                    <c:v>4.4603328000000005E-2</c:v>
                  </c:pt>
                  <c:pt idx="1">
                    <c:v>5.6765912000000002E-2</c:v>
                  </c:pt>
                  <c:pt idx="2">
                    <c:v>4.6634672000000002E-2</c:v>
                  </c:pt>
                  <c:pt idx="3">
                    <c:v>7.1121736000000005E-2</c:v>
                  </c:pt>
                  <c:pt idx="4">
                    <c:v>4.9210895999999997E-2</c:v>
                  </c:pt>
                  <c:pt idx="6">
                    <c:v>3.3585579999999997E-2</c:v>
                  </c:pt>
                  <c:pt idx="7">
                    <c:v>3.9260759999999999E-2</c:v>
                  </c:pt>
                </c:numCache>
              </c:numRef>
            </c:plus>
            <c:minus>
              <c:numRef>
                <c:f>'Total42 avgs by groups'!$D$19:$D$26</c:f>
                <c:numCache>
                  <c:formatCode>General</c:formatCode>
                  <c:ptCount val="8"/>
                  <c:pt idx="0">
                    <c:v>4.4603328000000005E-2</c:v>
                  </c:pt>
                  <c:pt idx="1">
                    <c:v>5.6765912000000002E-2</c:v>
                  </c:pt>
                  <c:pt idx="2">
                    <c:v>4.6634672000000002E-2</c:v>
                  </c:pt>
                  <c:pt idx="3">
                    <c:v>7.1121736000000005E-2</c:v>
                  </c:pt>
                  <c:pt idx="4">
                    <c:v>4.9210895999999997E-2</c:v>
                  </c:pt>
                  <c:pt idx="6">
                    <c:v>3.3585579999999997E-2</c:v>
                  </c:pt>
                  <c:pt idx="7">
                    <c:v>3.9260759999999999E-2</c:v>
                  </c:pt>
                </c:numCache>
              </c:numRef>
            </c:minus>
          </c:errBars>
          <c:cat>
            <c:strRef>
              <c:f>'Total42 avgs by groups'!$A$19:$A$26</c:f>
              <c:strCache>
                <c:ptCount val="8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6">
                  <c:v>Rural</c:v>
                </c:pt>
                <c:pt idx="7">
                  <c:v>Urban</c:v>
                </c:pt>
              </c:strCache>
            </c:strRef>
          </c:cat>
          <c:val>
            <c:numRef>
              <c:f>'Total42 avgs by groups'!$B$19:$B$26</c:f>
              <c:numCache>
                <c:formatCode>0%</c:formatCode>
                <c:ptCount val="8"/>
                <c:pt idx="0">
                  <c:v>0.37692880000000012</c:v>
                </c:pt>
                <c:pt idx="1">
                  <c:v>0.40277070000000004</c:v>
                </c:pt>
                <c:pt idx="2">
                  <c:v>0.40134920000000002</c:v>
                </c:pt>
                <c:pt idx="3">
                  <c:v>0.47465760000000001</c:v>
                </c:pt>
                <c:pt idx="4">
                  <c:v>0.67080950000000006</c:v>
                </c:pt>
                <c:pt idx="6">
                  <c:v>0.38935540000000007</c:v>
                </c:pt>
                <c:pt idx="7">
                  <c:v>0.53961369999999997</c:v>
                </c:pt>
              </c:numCache>
            </c:numRef>
          </c:val>
        </c:ser>
        <c:dLbls/>
        <c:axId val="54656384"/>
        <c:axId val="54658176"/>
      </c:barChart>
      <c:catAx>
        <c:axId val="5465638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4658176"/>
        <c:crosses val="autoZero"/>
        <c:auto val="1"/>
        <c:lblAlgn val="ctr"/>
        <c:lblOffset val="100"/>
      </c:catAx>
      <c:valAx>
        <c:axId val="54658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ZA" sz="1100"/>
                  <a:t>Average percentage correct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65638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W"/>
  <c:style val="1"/>
  <c:chart>
    <c:plotArea>
      <c:layout/>
      <c:barChart>
        <c:barDir val="col"/>
        <c:grouping val="clustered"/>
        <c:ser>
          <c:idx val="0"/>
          <c:order val="0"/>
          <c:tx>
            <c:strRef>
              <c:f>'LOC-QUINT-PROV no confounders'!$A$40</c:f>
              <c:strCache>
                <c:ptCount val="1"/>
                <c:pt idx="0">
                  <c:v>Quintile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errBars>
            <c:errBarType val="both"/>
            <c:errValType val="cust"/>
            <c:plus>
              <c:numRef>
                <c:f>'LOC-QUINT-PROV no confounders'!$B$42:$E$42</c:f>
                <c:numCache>
                  <c:formatCode>General</c:formatCode>
                  <c:ptCount val="4"/>
                  <c:pt idx="0">
                    <c:v>0.10819200000000002</c:v>
                  </c:pt>
                  <c:pt idx="1">
                    <c:v>0.12152000000000002</c:v>
                  </c:pt>
                  <c:pt idx="2">
                    <c:v>7.0167999999999994E-2</c:v>
                  </c:pt>
                  <c:pt idx="3">
                    <c:v>4.8607999999999998E-2</c:v>
                  </c:pt>
                </c:numCache>
              </c:numRef>
            </c:plus>
            <c:minus>
              <c:numRef>
                <c:f>'LOC-QUINT-PROV no confounders'!$B$42:$E$42</c:f>
                <c:numCache>
                  <c:formatCode>General</c:formatCode>
                  <c:ptCount val="4"/>
                  <c:pt idx="0">
                    <c:v>0.10819200000000002</c:v>
                  </c:pt>
                  <c:pt idx="1">
                    <c:v>0.12152000000000002</c:v>
                  </c:pt>
                  <c:pt idx="2">
                    <c:v>7.0167999999999994E-2</c:v>
                  </c:pt>
                  <c:pt idx="3">
                    <c:v>4.8607999999999998E-2</c:v>
                  </c:pt>
                </c:numCache>
              </c:numRef>
            </c:minus>
          </c:errBars>
          <c:cat>
            <c:strRef>
              <c:f>'LOC-QUINT-PROV no confounders'!$B$38:$E$38</c:f>
              <c:strCache>
                <c:ptCount val="4"/>
                <c:pt idx="0">
                  <c:v>CK critically below level taught  (pre Gr4)</c:v>
                </c:pt>
                <c:pt idx="1">
                  <c:v>CK below level taught (Gr4/5)</c:v>
                </c:pt>
                <c:pt idx="2">
                  <c:v>CK at level taught (Gr6/7)</c:v>
                </c:pt>
                <c:pt idx="3">
                  <c:v>CK above level taught (Gr8/9)</c:v>
                </c:pt>
              </c:strCache>
            </c:strRef>
          </c:cat>
          <c:val>
            <c:numRef>
              <c:f>'LOC-QUINT-PROV no confounders'!$B$40:$E$40</c:f>
              <c:numCache>
                <c:formatCode>0%</c:formatCode>
                <c:ptCount val="4"/>
                <c:pt idx="0">
                  <c:v>0.251</c:v>
                </c:pt>
                <c:pt idx="1">
                  <c:v>0.64259999999999995</c:v>
                </c:pt>
                <c:pt idx="2">
                  <c:v>6.4199999999999993E-2</c:v>
                </c:pt>
                <c:pt idx="3">
                  <c:v>4.2299999999999997E-2</c:v>
                </c:pt>
              </c:numCache>
            </c:numRef>
          </c:val>
        </c:ser>
        <c:ser>
          <c:idx val="1"/>
          <c:order val="1"/>
          <c:tx>
            <c:strRef>
              <c:f>'LOC-QUINT-PROV no confounders'!$A$43</c:f>
              <c:strCache>
                <c:ptCount val="1"/>
                <c:pt idx="0">
                  <c:v>Quintile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errBars>
            <c:errBarType val="both"/>
            <c:errValType val="cust"/>
            <c:plus>
              <c:numRef>
                <c:f>'LOC-QUINT-PROV no confounders'!$B$45:$E$45</c:f>
                <c:numCache>
                  <c:formatCode>General</c:formatCode>
                  <c:ptCount val="4"/>
                  <c:pt idx="0">
                    <c:v>9.0944000000000011E-2</c:v>
                  </c:pt>
                  <c:pt idx="1">
                    <c:v>0.126028</c:v>
                  </c:pt>
                  <c:pt idx="2">
                    <c:v>8.2320000000000004E-2</c:v>
                  </c:pt>
                  <c:pt idx="3">
                    <c:v>7.3891999999999999E-2</c:v>
                  </c:pt>
                </c:numCache>
              </c:numRef>
            </c:plus>
            <c:minus>
              <c:numRef>
                <c:f>'LOC-QUINT-PROV no confounders'!$B$45:$E$45</c:f>
                <c:numCache>
                  <c:formatCode>General</c:formatCode>
                  <c:ptCount val="4"/>
                  <c:pt idx="0">
                    <c:v>9.0944000000000011E-2</c:v>
                  </c:pt>
                  <c:pt idx="1">
                    <c:v>0.126028</c:v>
                  </c:pt>
                  <c:pt idx="2">
                    <c:v>8.2320000000000004E-2</c:v>
                  </c:pt>
                  <c:pt idx="3">
                    <c:v>7.3891999999999999E-2</c:v>
                  </c:pt>
                </c:numCache>
              </c:numRef>
            </c:minus>
          </c:errBars>
          <c:cat>
            <c:strRef>
              <c:f>'LOC-QUINT-PROV no confounders'!$B$38:$E$38</c:f>
              <c:strCache>
                <c:ptCount val="4"/>
                <c:pt idx="0">
                  <c:v>CK critically below level taught  (pre Gr4)</c:v>
                </c:pt>
                <c:pt idx="1">
                  <c:v>CK below level taught (Gr4/5)</c:v>
                </c:pt>
                <c:pt idx="2">
                  <c:v>CK at level taught (Gr6/7)</c:v>
                </c:pt>
                <c:pt idx="3">
                  <c:v>CK above level taught (Gr8/9)</c:v>
                </c:pt>
              </c:strCache>
            </c:strRef>
          </c:cat>
          <c:val>
            <c:numRef>
              <c:f>'LOC-QUINT-PROV no confounders'!$B$43:$E$43</c:f>
              <c:numCache>
                <c:formatCode>0%</c:formatCode>
                <c:ptCount val="4"/>
                <c:pt idx="0">
                  <c:v>0.14830000000000002</c:v>
                </c:pt>
                <c:pt idx="1">
                  <c:v>0.71120000000000005</c:v>
                </c:pt>
                <c:pt idx="2">
                  <c:v>5.9800000000000013E-2</c:v>
                </c:pt>
                <c:pt idx="3">
                  <c:v>8.0700000000000036E-2</c:v>
                </c:pt>
              </c:numCache>
            </c:numRef>
          </c:val>
        </c:ser>
        <c:ser>
          <c:idx val="2"/>
          <c:order val="2"/>
          <c:tx>
            <c:strRef>
              <c:f>'LOC-QUINT-PROV no confounders'!$A$46</c:f>
              <c:strCache>
                <c:ptCount val="1"/>
                <c:pt idx="0">
                  <c:v>Quintile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errBars>
            <c:errBarType val="both"/>
            <c:errValType val="cust"/>
            <c:plus>
              <c:numRef>
                <c:f>'LOC-QUINT-PROV no confounders'!$B$48:$E$48</c:f>
                <c:numCache>
                  <c:formatCode>General</c:formatCode>
                  <c:ptCount val="4"/>
                  <c:pt idx="0">
                    <c:v>0.12250000000000001</c:v>
                  </c:pt>
                  <c:pt idx="1">
                    <c:v>0.12896800000000003</c:v>
                  </c:pt>
                  <c:pt idx="2">
                    <c:v>4.6647999999999995E-2</c:v>
                  </c:pt>
                  <c:pt idx="3">
                    <c:v>5.6252000000000003E-2</c:v>
                  </c:pt>
                </c:numCache>
              </c:numRef>
            </c:plus>
            <c:minus>
              <c:numRef>
                <c:f>'LOC-QUINT-PROV no confounders'!$B$48:$E$48</c:f>
                <c:numCache>
                  <c:formatCode>General</c:formatCode>
                  <c:ptCount val="4"/>
                  <c:pt idx="0">
                    <c:v>0.12250000000000001</c:v>
                  </c:pt>
                  <c:pt idx="1">
                    <c:v>0.12896800000000003</c:v>
                  </c:pt>
                  <c:pt idx="2">
                    <c:v>4.6647999999999995E-2</c:v>
                  </c:pt>
                  <c:pt idx="3">
                    <c:v>5.6252000000000003E-2</c:v>
                  </c:pt>
                </c:numCache>
              </c:numRef>
            </c:minus>
          </c:errBars>
          <c:cat>
            <c:strRef>
              <c:f>'LOC-QUINT-PROV no confounders'!$B$38:$E$38</c:f>
              <c:strCache>
                <c:ptCount val="4"/>
                <c:pt idx="0">
                  <c:v>CK critically below level taught  (pre Gr4)</c:v>
                </c:pt>
                <c:pt idx="1">
                  <c:v>CK below level taught (Gr4/5)</c:v>
                </c:pt>
                <c:pt idx="2">
                  <c:v>CK at level taught (Gr6/7)</c:v>
                </c:pt>
                <c:pt idx="3">
                  <c:v>CK above level taught (Gr8/9)</c:v>
                </c:pt>
              </c:strCache>
            </c:strRef>
          </c:cat>
          <c:val>
            <c:numRef>
              <c:f>'LOC-QUINT-PROV no confounders'!$B$46:$E$46</c:f>
              <c:numCache>
                <c:formatCode>0%</c:formatCode>
                <c:ptCount val="4"/>
                <c:pt idx="0">
                  <c:v>0.24530000000000002</c:v>
                </c:pt>
                <c:pt idx="1">
                  <c:v>0.67110000000000014</c:v>
                </c:pt>
                <c:pt idx="2">
                  <c:v>2.41E-2</c:v>
                </c:pt>
                <c:pt idx="3">
                  <c:v>5.9500000000000011E-2</c:v>
                </c:pt>
              </c:numCache>
            </c:numRef>
          </c:val>
        </c:ser>
        <c:ser>
          <c:idx val="3"/>
          <c:order val="3"/>
          <c:tx>
            <c:strRef>
              <c:f>'LOC-QUINT-PROV no confounders'!$A$49</c:f>
              <c:strCache>
                <c:ptCount val="1"/>
                <c:pt idx="0">
                  <c:v>Quintile 4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errBars>
            <c:errBarType val="both"/>
            <c:errValType val="cust"/>
            <c:plus>
              <c:numRef>
                <c:f>'LOC-QUINT-PROV no confounders'!$B$51:$E$51</c:f>
                <c:numCache>
                  <c:formatCode>General</c:formatCode>
                  <c:ptCount val="4"/>
                  <c:pt idx="0">
                    <c:v>0.10603600000000003</c:v>
                  </c:pt>
                  <c:pt idx="1">
                    <c:v>0.13504400000000003</c:v>
                  </c:pt>
                  <c:pt idx="2">
                    <c:v>3.8415999999999999E-2</c:v>
                  </c:pt>
                  <c:pt idx="3">
                    <c:v>0.11779600000000003</c:v>
                  </c:pt>
                </c:numCache>
              </c:numRef>
            </c:plus>
            <c:minus>
              <c:numRef>
                <c:f>'LOC-QUINT-PROV no confounders'!$B$51:$E$51</c:f>
                <c:numCache>
                  <c:formatCode>General</c:formatCode>
                  <c:ptCount val="4"/>
                  <c:pt idx="0">
                    <c:v>0.10603600000000003</c:v>
                  </c:pt>
                  <c:pt idx="1">
                    <c:v>0.13504400000000003</c:v>
                  </c:pt>
                  <c:pt idx="2">
                    <c:v>3.8415999999999999E-2</c:v>
                  </c:pt>
                  <c:pt idx="3">
                    <c:v>0.11779600000000003</c:v>
                  </c:pt>
                </c:numCache>
              </c:numRef>
            </c:minus>
          </c:errBars>
          <c:cat>
            <c:strRef>
              <c:f>'LOC-QUINT-PROV no confounders'!$B$38:$E$38</c:f>
              <c:strCache>
                <c:ptCount val="4"/>
                <c:pt idx="0">
                  <c:v>CK critically below level taught  (pre Gr4)</c:v>
                </c:pt>
                <c:pt idx="1">
                  <c:v>CK below level taught (Gr4/5)</c:v>
                </c:pt>
                <c:pt idx="2">
                  <c:v>CK at level taught (Gr6/7)</c:v>
                </c:pt>
                <c:pt idx="3">
                  <c:v>CK above level taught (Gr8/9)</c:v>
                </c:pt>
              </c:strCache>
            </c:strRef>
          </c:cat>
          <c:val>
            <c:numRef>
              <c:f>'LOC-QUINT-PROV no confounders'!$B$49:$E$49</c:f>
              <c:numCache>
                <c:formatCode>0%</c:formatCode>
                <c:ptCount val="4"/>
                <c:pt idx="0">
                  <c:v>0.1641</c:v>
                </c:pt>
                <c:pt idx="1">
                  <c:v>0.6090000000000001</c:v>
                </c:pt>
                <c:pt idx="2">
                  <c:v>3.39E-2</c:v>
                </c:pt>
                <c:pt idx="3">
                  <c:v>0.193</c:v>
                </c:pt>
              </c:numCache>
            </c:numRef>
          </c:val>
        </c:ser>
        <c:ser>
          <c:idx val="4"/>
          <c:order val="4"/>
          <c:tx>
            <c:strRef>
              <c:f>'LOC-QUINT-PROV no confounders'!$A$52</c:f>
              <c:strCache>
                <c:ptCount val="1"/>
                <c:pt idx="0">
                  <c:v>Quintile 5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ctr"/>
            <c:showVal val="1"/>
          </c:dLbls>
          <c:errBars>
            <c:errBarType val="both"/>
            <c:errValType val="cust"/>
            <c:plus>
              <c:numRef>
                <c:f>'LOC-QUINT-PROV no confounders'!$B$54:$E$54</c:f>
                <c:numCache>
                  <c:formatCode>General</c:formatCode>
                  <c:ptCount val="4"/>
                  <c:pt idx="0">
                    <c:v>5.4488000000000009E-2</c:v>
                  </c:pt>
                  <c:pt idx="1">
                    <c:v>0.13131999999999999</c:v>
                  </c:pt>
                  <c:pt idx="2">
                    <c:v>5.2332000000000004E-2</c:v>
                  </c:pt>
                  <c:pt idx="3">
                    <c:v>0.13328000000000001</c:v>
                  </c:pt>
                </c:numCache>
              </c:numRef>
            </c:plus>
            <c:minus>
              <c:numRef>
                <c:f>'LOC-QUINT-PROV no confounders'!$B$54:$E$54</c:f>
                <c:numCache>
                  <c:formatCode>General</c:formatCode>
                  <c:ptCount val="4"/>
                  <c:pt idx="0">
                    <c:v>5.4488000000000009E-2</c:v>
                  </c:pt>
                  <c:pt idx="1">
                    <c:v>0.13131999999999999</c:v>
                  </c:pt>
                  <c:pt idx="2">
                    <c:v>5.2332000000000004E-2</c:v>
                  </c:pt>
                  <c:pt idx="3">
                    <c:v>0.13328000000000001</c:v>
                  </c:pt>
                </c:numCache>
              </c:numRef>
            </c:minus>
          </c:errBars>
          <c:cat>
            <c:strRef>
              <c:f>'LOC-QUINT-PROV no confounders'!$B$38:$E$38</c:f>
              <c:strCache>
                <c:ptCount val="4"/>
                <c:pt idx="0">
                  <c:v>CK critically below level taught  (pre Gr4)</c:v>
                </c:pt>
                <c:pt idx="1">
                  <c:v>CK below level taught (Gr4/5)</c:v>
                </c:pt>
                <c:pt idx="2">
                  <c:v>CK at level taught (Gr6/7)</c:v>
                </c:pt>
                <c:pt idx="3">
                  <c:v>CK above level taught (Gr8/9)</c:v>
                </c:pt>
              </c:strCache>
            </c:strRef>
          </c:cat>
          <c:val>
            <c:numRef>
              <c:f>'LOC-QUINT-PROV no confounders'!$B$52:$E$52</c:f>
              <c:numCache>
                <c:formatCode>0%</c:formatCode>
                <c:ptCount val="4"/>
                <c:pt idx="0">
                  <c:v>4.7000000000000007E-2</c:v>
                </c:pt>
                <c:pt idx="1">
                  <c:v>0.45190000000000002</c:v>
                </c:pt>
                <c:pt idx="2">
                  <c:v>4.7900000000000005E-2</c:v>
                </c:pt>
                <c:pt idx="3">
                  <c:v>0.45329999999999998</c:v>
                </c:pt>
              </c:numCache>
            </c:numRef>
          </c:val>
        </c:ser>
        <c:dLbls/>
        <c:axId val="54763520"/>
        <c:axId val="54765056"/>
      </c:barChart>
      <c:catAx>
        <c:axId val="54763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4765056"/>
        <c:crosses val="autoZero"/>
        <c:auto val="1"/>
        <c:lblAlgn val="ctr"/>
        <c:lblOffset val="100"/>
      </c:catAx>
      <c:valAx>
        <c:axId val="54765056"/>
        <c:scaling>
          <c:orientation val="minMax"/>
          <c:min val="0"/>
        </c:scaling>
        <c:axPos val="l"/>
        <c:majorGridlines/>
        <c:numFmt formatCode="0%" sourceLinked="1"/>
        <c:tickLblPos val="nextTo"/>
        <c:crossAx val="5476352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6CC03-10D6-4152-BEED-6E1B31A79FE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1CD9239-600B-41D7-9067-E587838267C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ZA" sz="3600" dirty="0" smtClean="0"/>
        </a:p>
        <a:p>
          <a:r>
            <a:rPr lang="en-ZA" sz="1800" b="1" dirty="0" smtClean="0">
              <a:solidFill>
                <a:schemeClr val="bg1"/>
              </a:solidFill>
            </a:rPr>
            <a:t>17%</a:t>
          </a:r>
        </a:p>
        <a:p>
          <a:r>
            <a:rPr lang="en-ZA" sz="700" b="1" dirty="0" smtClean="0">
              <a:solidFill>
                <a:schemeClr val="bg1"/>
              </a:solidFill>
            </a:rPr>
            <a:t>Legislators, managers, </a:t>
          </a:r>
          <a:r>
            <a:rPr lang="en-ZA" sz="700" b="1" dirty="0" err="1" smtClean="0">
              <a:solidFill>
                <a:schemeClr val="bg1"/>
              </a:solidFill>
            </a:rPr>
            <a:t>assoc</a:t>
          </a:r>
          <a:r>
            <a:rPr lang="en-ZA" sz="700" b="1" dirty="0" smtClean="0">
              <a:solidFill>
                <a:schemeClr val="bg1"/>
              </a:solidFill>
            </a:rPr>
            <a:t> professionals</a:t>
          </a:r>
          <a:endParaRPr lang="en-ZA" sz="100" b="1" dirty="0" smtClean="0">
            <a:solidFill>
              <a:schemeClr val="bg1"/>
            </a:solidFill>
          </a:endParaRPr>
        </a:p>
      </dgm:t>
    </dgm:pt>
    <dgm:pt modelId="{EE902B38-1BCD-46BE-93C2-F4A3C7D99659}" type="parTrans" cxnId="{42DDFD2A-F396-4110-B15A-B5A9D81A206E}">
      <dgm:prSet/>
      <dgm:spPr/>
      <dgm:t>
        <a:bodyPr/>
        <a:lstStyle/>
        <a:p>
          <a:endParaRPr lang="en-ZA"/>
        </a:p>
      </dgm:t>
    </dgm:pt>
    <dgm:pt modelId="{F200C0A8-75E6-426C-A74E-56F74AA876B2}" type="sibTrans" cxnId="{42DDFD2A-F396-4110-B15A-B5A9D81A206E}">
      <dgm:prSet/>
      <dgm:spPr/>
      <dgm:t>
        <a:bodyPr/>
        <a:lstStyle/>
        <a:p>
          <a:endParaRPr lang="en-ZA"/>
        </a:p>
      </dgm:t>
    </dgm:pt>
    <dgm:pt modelId="{932237BE-64C3-4DED-BF2D-9B9821B44AFA}">
      <dgm:prSet phldrT="[Text]" custT="1"/>
      <dgm:spPr>
        <a:solidFill>
          <a:srgbClr val="561F1E"/>
        </a:solidFill>
      </dgm:spPr>
      <dgm:t>
        <a:bodyPr/>
        <a:lstStyle/>
        <a:p>
          <a:r>
            <a:rPr lang="en-ZA" sz="1400" b="1" dirty="0" smtClean="0">
              <a:solidFill>
                <a:schemeClr val="bg1"/>
              </a:solidFill>
            </a:rPr>
            <a:t>Unemployed</a:t>
          </a:r>
        </a:p>
        <a:p>
          <a:endParaRPr lang="en-ZA" sz="1400" b="1" dirty="0" smtClean="0">
            <a:solidFill>
              <a:schemeClr val="bg1"/>
            </a:solidFill>
          </a:endParaRPr>
        </a:p>
        <a:p>
          <a:r>
            <a:rPr lang="en-ZA" sz="1400" b="1" dirty="0" smtClean="0">
              <a:solidFill>
                <a:schemeClr val="bg1"/>
              </a:solidFill>
            </a:rPr>
            <a:t>(Broad - 33%)</a:t>
          </a:r>
          <a:endParaRPr lang="en-ZA" sz="7200" b="1" dirty="0">
            <a:solidFill>
              <a:schemeClr val="bg1"/>
            </a:solidFill>
          </a:endParaRPr>
        </a:p>
      </dgm:t>
    </dgm:pt>
    <dgm:pt modelId="{650C775E-27D0-46B8-8320-C035405A54B8}" type="parTrans" cxnId="{E59EA57B-4940-4EE4-B93A-F07CC895E7C4}">
      <dgm:prSet/>
      <dgm:spPr/>
      <dgm:t>
        <a:bodyPr/>
        <a:lstStyle/>
        <a:p>
          <a:endParaRPr lang="en-ZA"/>
        </a:p>
      </dgm:t>
    </dgm:pt>
    <dgm:pt modelId="{9E4E6BA0-8962-4C7C-9314-CBA481F6C26D}" type="sibTrans" cxnId="{E59EA57B-4940-4EE4-B93A-F07CC895E7C4}">
      <dgm:prSet/>
      <dgm:spPr/>
      <dgm:t>
        <a:bodyPr/>
        <a:lstStyle/>
        <a:p>
          <a:endParaRPr lang="en-ZA"/>
        </a:p>
      </dgm:t>
    </dgm:pt>
    <dgm:pt modelId="{94BFDC29-A62B-4867-9EFD-4C3299F2A98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ZA" sz="1200" b="1" dirty="0" smtClean="0">
              <a:solidFill>
                <a:schemeClr val="bg1"/>
              </a:solidFill>
            </a:rPr>
            <a:t>Unskilled</a:t>
          </a:r>
        </a:p>
        <a:p>
          <a:r>
            <a:rPr lang="en-ZA" sz="1200" b="1" dirty="0" smtClean="0">
              <a:solidFill>
                <a:schemeClr val="bg1"/>
              </a:solidFill>
            </a:rPr>
            <a:t>(19%)</a:t>
          </a:r>
        </a:p>
        <a:p>
          <a:r>
            <a:rPr lang="en-ZA" sz="600" b="0" dirty="0" smtClean="0">
              <a:solidFill>
                <a:schemeClr val="bg1"/>
              </a:solidFill>
            </a:rPr>
            <a:t>Elementary occupations &amp; domestic workers</a:t>
          </a:r>
          <a:endParaRPr lang="en-ZA" sz="600" b="0" dirty="0">
            <a:solidFill>
              <a:schemeClr val="bg1"/>
            </a:solidFill>
          </a:endParaRPr>
        </a:p>
      </dgm:t>
    </dgm:pt>
    <dgm:pt modelId="{A4CA2450-8494-4924-8A3E-C33940DEACB7}" type="sibTrans" cxnId="{4225F736-D5C0-4C5E-A52E-FD56D7BA2EA5}">
      <dgm:prSet/>
      <dgm:spPr/>
      <dgm:t>
        <a:bodyPr/>
        <a:lstStyle/>
        <a:p>
          <a:endParaRPr lang="en-ZA"/>
        </a:p>
      </dgm:t>
    </dgm:pt>
    <dgm:pt modelId="{958277C2-E0D9-4F82-8132-42DD836804C3}" type="parTrans" cxnId="{4225F736-D5C0-4C5E-A52E-FD56D7BA2EA5}">
      <dgm:prSet/>
      <dgm:spPr/>
      <dgm:t>
        <a:bodyPr/>
        <a:lstStyle/>
        <a:p>
          <a:endParaRPr lang="en-ZA"/>
        </a:p>
      </dgm:t>
    </dgm:pt>
    <dgm:pt modelId="{DD7E1C66-5AA1-4148-8D24-0F59EB34F27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Semi-Skilled (31%)</a:t>
          </a:r>
        </a:p>
        <a:p>
          <a:r>
            <a:rPr lang="en-US" sz="600" dirty="0" smtClean="0">
              <a:solidFill>
                <a:schemeClr val="bg1"/>
              </a:solidFill>
            </a:rPr>
            <a:t>Clerks, service workers, shop personnel, skilled </a:t>
          </a:r>
          <a:r>
            <a:rPr lang="en-US" sz="600" dirty="0" err="1" smtClean="0">
              <a:solidFill>
                <a:schemeClr val="bg1"/>
              </a:solidFill>
            </a:rPr>
            <a:t>agric</a:t>
          </a:r>
          <a:r>
            <a:rPr lang="en-US" sz="600" dirty="0" smtClean="0">
              <a:solidFill>
                <a:schemeClr val="bg1"/>
              </a:solidFill>
            </a:rPr>
            <a:t>/fishery workers, plant and machinery operators)</a:t>
          </a:r>
          <a:endParaRPr lang="en-US" sz="600" dirty="0">
            <a:solidFill>
              <a:schemeClr val="bg1"/>
            </a:solidFill>
          </a:endParaRPr>
        </a:p>
      </dgm:t>
    </dgm:pt>
    <dgm:pt modelId="{CF22B758-8218-9947-898E-59E75AA111A6}" type="parTrans" cxnId="{D28B3B95-1605-6049-8D74-AFE5C5F10525}">
      <dgm:prSet/>
      <dgm:spPr/>
      <dgm:t>
        <a:bodyPr/>
        <a:lstStyle/>
        <a:p>
          <a:endParaRPr lang="en-US"/>
        </a:p>
      </dgm:t>
    </dgm:pt>
    <dgm:pt modelId="{078737C8-25D4-9542-9513-0DF97F01B2E5}" type="sibTrans" cxnId="{D28B3B95-1605-6049-8D74-AFE5C5F10525}">
      <dgm:prSet/>
      <dgm:spPr/>
      <dgm:t>
        <a:bodyPr/>
        <a:lstStyle/>
        <a:p>
          <a:endParaRPr lang="en-US"/>
        </a:p>
      </dgm:t>
    </dgm:pt>
    <dgm:pt modelId="{FD31F5A5-7680-4C7A-91FB-24138E0D7CDC}" type="pres">
      <dgm:prSet presAssocID="{5896CC03-10D6-4152-BEED-6E1B31A79FE9}" presName="Name0" presStyleCnt="0">
        <dgm:presLayoutVars>
          <dgm:dir/>
          <dgm:animLvl val="lvl"/>
          <dgm:resizeHandles val="exact"/>
        </dgm:presLayoutVars>
      </dgm:prSet>
      <dgm:spPr/>
    </dgm:pt>
    <dgm:pt modelId="{2CFCD532-C2BB-43F0-894D-44DFFD76D26E}" type="pres">
      <dgm:prSet presAssocID="{B1CD9239-600B-41D7-9067-E587838267CF}" presName="Name8" presStyleCnt="0"/>
      <dgm:spPr/>
    </dgm:pt>
    <dgm:pt modelId="{6B2A6CEB-8AEB-485A-B51F-4BA3BA410D0B}" type="pres">
      <dgm:prSet presAssocID="{B1CD9239-600B-41D7-9067-E587838267CF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548DC47-1489-4EF5-BDCB-DEBE01D4E862}" type="pres">
      <dgm:prSet presAssocID="{B1CD9239-600B-41D7-9067-E587838267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1D542F2-75FE-304E-A897-B81A2DE13B71}" type="pres">
      <dgm:prSet presAssocID="{DD7E1C66-5AA1-4148-8D24-0F59EB34F27B}" presName="Name8" presStyleCnt="0"/>
      <dgm:spPr/>
    </dgm:pt>
    <dgm:pt modelId="{3030949F-5DAF-1F40-B4D0-84FF1FABAA00}" type="pres">
      <dgm:prSet presAssocID="{DD7E1C66-5AA1-4148-8D24-0F59EB34F27B}" presName="level" presStyleLbl="node1" presStyleIdx="1" presStyleCnt="4" custScaleY="824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92B55-1435-714B-8A67-D6D0B3E5538C}" type="pres">
      <dgm:prSet presAssocID="{DD7E1C66-5AA1-4148-8D24-0F59EB34F2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D1490-6EC1-4DB5-B0A0-E2BC4B232661}" type="pres">
      <dgm:prSet presAssocID="{94BFDC29-A62B-4867-9EFD-4C3299F2A986}" presName="Name8" presStyleCnt="0"/>
      <dgm:spPr/>
    </dgm:pt>
    <dgm:pt modelId="{BAE3347D-F78F-4227-B054-5BC36A596218}" type="pres">
      <dgm:prSet presAssocID="{94BFDC29-A62B-4867-9EFD-4C3299F2A986}" presName="level" presStyleLbl="node1" presStyleIdx="2" presStyleCnt="4" custScaleY="3578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6521744-C9FE-42F2-BE3A-D2D28AE76CA5}" type="pres">
      <dgm:prSet presAssocID="{94BFDC29-A62B-4867-9EFD-4C3299F2A9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A18687B-851F-47DE-8991-18650FF1E018}" type="pres">
      <dgm:prSet presAssocID="{932237BE-64C3-4DED-BF2D-9B9821B44AFA}" presName="Name8" presStyleCnt="0"/>
      <dgm:spPr/>
    </dgm:pt>
    <dgm:pt modelId="{D9EA3055-42F1-4773-B6E1-4489FC8B1BD1}" type="pres">
      <dgm:prSet presAssocID="{932237BE-64C3-4DED-BF2D-9B9821B44AFA}" presName="level" presStyleLbl="node1" presStyleIdx="3" presStyleCnt="4" custScaleY="7891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EDD4896-C891-4183-9B7B-D45A38634F03}" type="pres">
      <dgm:prSet presAssocID="{932237BE-64C3-4DED-BF2D-9B9821B44A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28B3B95-1605-6049-8D74-AFE5C5F10525}" srcId="{5896CC03-10D6-4152-BEED-6E1B31A79FE9}" destId="{DD7E1C66-5AA1-4148-8D24-0F59EB34F27B}" srcOrd="1" destOrd="0" parTransId="{CF22B758-8218-9947-898E-59E75AA111A6}" sibTransId="{078737C8-25D4-9542-9513-0DF97F01B2E5}"/>
    <dgm:cxn modelId="{378B2C67-71F0-4D2B-8600-B1E0ED05DC51}" type="presOf" srcId="{DD7E1C66-5AA1-4148-8D24-0F59EB34F27B}" destId="{3030949F-5DAF-1F40-B4D0-84FF1FABAA00}" srcOrd="0" destOrd="0" presId="urn:microsoft.com/office/officeart/2005/8/layout/pyramid1"/>
    <dgm:cxn modelId="{471847ED-7E06-4BAE-8F78-201DB026582B}" type="presOf" srcId="{B1CD9239-600B-41D7-9067-E587838267CF}" destId="{C548DC47-1489-4EF5-BDCB-DEBE01D4E862}" srcOrd="1" destOrd="0" presId="urn:microsoft.com/office/officeart/2005/8/layout/pyramid1"/>
    <dgm:cxn modelId="{B39C0B58-30BC-444A-AEC0-2B88F1E68EE2}" type="presOf" srcId="{932237BE-64C3-4DED-BF2D-9B9821B44AFA}" destId="{0EDD4896-C891-4183-9B7B-D45A38634F03}" srcOrd="1" destOrd="0" presId="urn:microsoft.com/office/officeart/2005/8/layout/pyramid1"/>
    <dgm:cxn modelId="{E59EA57B-4940-4EE4-B93A-F07CC895E7C4}" srcId="{5896CC03-10D6-4152-BEED-6E1B31A79FE9}" destId="{932237BE-64C3-4DED-BF2D-9B9821B44AFA}" srcOrd="3" destOrd="0" parTransId="{650C775E-27D0-46B8-8320-C035405A54B8}" sibTransId="{9E4E6BA0-8962-4C7C-9314-CBA481F6C26D}"/>
    <dgm:cxn modelId="{4225F736-D5C0-4C5E-A52E-FD56D7BA2EA5}" srcId="{5896CC03-10D6-4152-BEED-6E1B31A79FE9}" destId="{94BFDC29-A62B-4867-9EFD-4C3299F2A986}" srcOrd="2" destOrd="0" parTransId="{958277C2-E0D9-4F82-8132-42DD836804C3}" sibTransId="{A4CA2450-8494-4924-8A3E-C33940DEACB7}"/>
    <dgm:cxn modelId="{70066B6E-46F8-4A02-BFBA-8EA9E56CEECB}" type="presOf" srcId="{94BFDC29-A62B-4867-9EFD-4C3299F2A986}" destId="{BAE3347D-F78F-4227-B054-5BC36A596218}" srcOrd="0" destOrd="0" presId="urn:microsoft.com/office/officeart/2005/8/layout/pyramid1"/>
    <dgm:cxn modelId="{1CD82187-1C28-4D4F-83B2-71FA7BE661BF}" type="presOf" srcId="{5896CC03-10D6-4152-BEED-6E1B31A79FE9}" destId="{FD31F5A5-7680-4C7A-91FB-24138E0D7CDC}" srcOrd="0" destOrd="0" presId="urn:microsoft.com/office/officeart/2005/8/layout/pyramid1"/>
    <dgm:cxn modelId="{42DDFD2A-F396-4110-B15A-B5A9D81A206E}" srcId="{5896CC03-10D6-4152-BEED-6E1B31A79FE9}" destId="{B1CD9239-600B-41D7-9067-E587838267CF}" srcOrd="0" destOrd="0" parTransId="{EE902B38-1BCD-46BE-93C2-F4A3C7D99659}" sibTransId="{F200C0A8-75E6-426C-A74E-56F74AA876B2}"/>
    <dgm:cxn modelId="{62255DEA-CA6E-4FDE-8FE2-C4C8081D78A3}" type="presOf" srcId="{DD7E1C66-5AA1-4148-8D24-0F59EB34F27B}" destId="{EDA92B55-1435-714B-8A67-D6D0B3E5538C}" srcOrd="1" destOrd="0" presId="urn:microsoft.com/office/officeart/2005/8/layout/pyramid1"/>
    <dgm:cxn modelId="{9C43BEC9-1F49-48A0-A4C4-B135F51EF21F}" type="presOf" srcId="{94BFDC29-A62B-4867-9EFD-4C3299F2A986}" destId="{26521744-C9FE-42F2-BE3A-D2D28AE76CA5}" srcOrd="1" destOrd="0" presId="urn:microsoft.com/office/officeart/2005/8/layout/pyramid1"/>
    <dgm:cxn modelId="{C2ABB7D7-ACFD-4EDC-8355-0AFD6C7D8A2A}" type="presOf" srcId="{932237BE-64C3-4DED-BF2D-9B9821B44AFA}" destId="{D9EA3055-42F1-4773-B6E1-4489FC8B1BD1}" srcOrd="0" destOrd="0" presId="urn:microsoft.com/office/officeart/2005/8/layout/pyramid1"/>
    <dgm:cxn modelId="{EB4267B4-82B8-44F2-B182-394673F80049}" type="presOf" srcId="{B1CD9239-600B-41D7-9067-E587838267CF}" destId="{6B2A6CEB-8AEB-485A-B51F-4BA3BA410D0B}" srcOrd="0" destOrd="0" presId="urn:microsoft.com/office/officeart/2005/8/layout/pyramid1"/>
    <dgm:cxn modelId="{284FF99E-CB2B-4603-A1B3-F1EDE67ACC1D}" type="presParOf" srcId="{FD31F5A5-7680-4C7A-91FB-24138E0D7CDC}" destId="{2CFCD532-C2BB-43F0-894D-44DFFD76D26E}" srcOrd="0" destOrd="0" presId="urn:microsoft.com/office/officeart/2005/8/layout/pyramid1"/>
    <dgm:cxn modelId="{909B5941-E1C0-4F98-8049-D5FCF6C97729}" type="presParOf" srcId="{2CFCD532-C2BB-43F0-894D-44DFFD76D26E}" destId="{6B2A6CEB-8AEB-485A-B51F-4BA3BA410D0B}" srcOrd="0" destOrd="0" presId="urn:microsoft.com/office/officeart/2005/8/layout/pyramid1"/>
    <dgm:cxn modelId="{9F8ECCAB-6DA1-4091-BB58-3F6247FF6555}" type="presParOf" srcId="{2CFCD532-C2BB-43F0-894D-44DFFD76D26E}" destId="{C548DC47-1489-4EF5-BDCB-DEBE01D4E862}" srcOrd="1" destOrd="0" presId="urn:microsoft.com/office/officeart/2005/8/layout/pyramid1"/>
    <dgm:cxn modelId="{6BBAAF8C-BA4D-4CD8-9011-A9A140CD3136}" type="presParOf" srcId="{FD31F5A5-7680-4C7A-91FB-24138E0D7CDC}" destId="{E1D542F2-75FE-304E-A897-B81A2DE13B71}" srcOrd="1" destOrd="0" presId="urn:microsoft.com/office/officeart/2005/8/layout/pyramid1"/>
    <dgm:cxn modelId="{97135375-BCCA-4C2C-9465-A83BB67827C7}" type="presParOf" srcId="{E1D542F2-75FE-304E-A897-B81A2DE13B71}" destId="{3030949F-5DAF-1F40-B4D0-84FF1FABAA00}" srcOrd="0" destOrd="0" presId="urn:microsoft.com/office/officeart/2005/8/layout/pyramid1"/>
    <dgm:cxn modelId="{746550A6-55DC-4390-AE0B-805D6AFB19BB}" type="presParOf" srcId="{E1D542F2-75FE-304E-A897-B81A2DE13B71}" destId="{EDA92B55-1435-714B-8A67-D6D0B3E5538C}" srcOrd="1" destOrd="0" presId="urn:microsoft.com/office/officeart/2005/8/layout/pyramid1"/>
    <dgm:cxn modelId="{8F1738EF-84A1-4F76-BB33-433F93200817}" type="presParOf" srcId="{FD31F5A5-7680-4C7A-91FB-24138E0D7CDC}" destId="{9A0D1490-6EC1-4DB5-B0A0-E2BC4B232661}" srcOrd="2" destOrd="0" presId="urn:microsoft.com/office/officeart/2005/8/layout/pyramid1"/>
    <dgm:cxn modelId="{D4F7A644-8A9E-4939-80F6-B06D896950D1}" type="presParOf" srcId="{9A0D1490-6EC1-4DB5-B0A0-E2BC4B232661}" destId="{BAE3347D-F78F-4227-B054-5BC36A596218}" srcOrd="0" destOrd="0" presId="urn:microsoft.com/office/officeart/2005/8/layout/pyramid1"/>
    <dgm:cxn modelId="{911BF7B7-81FB-471F-83EA-78F9E0FF77D0}" type="presParOf" srcId="{9A0D1490-6EC1-4DB5-B0A0-E2BC4B232661}" destId="{26521744-C9FE-42F2-BE3A-D2D28AE76CA5}" srcOrd="1" destOrd="0" presId="urn:microsoft.com/office/officeart/2005/8/layout/pyramid1"/>
    <dgm:cxn modelId="{60DB219B-60B7-4B65-903A-3815592F7E01}" type="presParOf" srcId="{FD31F5A5-7680-4C7A-91FB-24138E0D7CDC}" destId="{BA18687B-851F-47DE-8991-18650FF1E018}" srcOrd="3" destOrd="0" presId="urn:microsoft.com/office/officeart/2005/8/layout/pyramid1"/>
    <dgm:cxn modelId="{6BED665D-AF0F-4926-9855-74AF1CDBECF1}" type="presParOf" srcId="{BA18687B-851F-47DE-8991-18650FF1E018}" destId="{D9EA3055-42F1-4773-B6E1-4489FC8B1BD1}" srcOrd="0" destOrd="0" presId="urn:microsoft.com/office/officeart/2005/8/layout/pyramid1"/>
    <dgm:cxn modelId="{7E3131A6-F80F-4832-95BF-6C6632F3D4CF}" type="presParOf" srcId="{BA18687B-851F-47DE-8991-18650FF1E018}" destId="{0EDD4896-C891-4183-9B7B-D45A38634F0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8C7DE-3546-E542-9E64-2549D5AB3017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E94D18AE-3EB1-7A40-9588-C3E26CD9829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 smtClean="0"/>
            <a:t>Content knowledge </a:t>
          </a:r>
          <a:r>
            <a:rPr lang="en-US" sz="1900" dirty="0" smtClean="0"/>
            <a:t>– </a:t>
          </a:r>
          <a:r>
            <a:rPr lang="en-US" sz="1900" i="1" dirty="0" smtClean="0"/>
            <a:t>How to </a:t>
          </a:r>
          <a:r>
            <a:rPr lang="en-US" sz="1900" b="1" i="1" u="sng" dirty="0" smtClean="0"/>
            <a:t>do</a:t>
          </a:r>
          <a:r>
            <a:rPr lang="en-US" sz="1900" i="1" dirty="0" smtClean="0"/>
            <a:t> fractions</a:t>
          </a:r>
          <a:endParaRPr lang="en-US" sz="1900" dirty="0"/>
        </a:p>
      </dgm:t>
    </dgm:pt>
    <dgm:pt modelId="{D9BEBE85-DB5E-604E-9985-6409D5F5A2D1}" type="parTrans" cxnId="{72B7A374-516F-EC4E-B35E-0D4E453D121C}">
      <dgm:prSet/>
      <dgm:spPr/>
      <dgm:t>
        <a:bodyPr/>
        <a:lstStyle/>
        <a:p>
          <a:endParaRPr lang="en-US"/>
        </a:p>
      </dgm:t>
    </dgm:pt>
    <dgm:pt modelId="{EA81B184-B4BF-024D-B3F0-89346DEFC9F7}" type="sibTrans" cxnId="{72B7A374-516F-EC4E-B35E-0D4E453D121C}">
      <dgm:prSet/>
      <dgm:spPr/>
      <dgm:t>
        <a:bodyPr/>
        <a:lstStyle/>
        <a:p>
          <a:endParaRPr lang="en-US"/>
        </a:p>
      </dgm:t>
    </dgm:pt>
    <dgm:pt modelId="{192097DC-F314-5B40-97A0-EA47A06FE5A1}">
      <dgm:prSet phldrT="[Text]" custT="1"/>
      <dgm:spPr>
        <a:solidFill>
          <a:srgbClr val="000090"/>
        </a:solidFill>
      </dgm:spPr>
      <dgm:t>
        <a:bodyPr/>
        <a:lstStyle/>
        <a:p>
          <a:r>
            <a:rPr lang="en-US" sz="900" b="1" dirty="0" smtClean="0"/>
            <a:t>Pedagogical content knowledge</a:t>
          </a:r>
          <a:r>
            <a:rPr lang="en-US" sz="1400" dirty="0" smtClean="0"/>
            <a:t>– </a:t>
          </a:r>
          <a:r>
            <a:rPr lang="en-US" sz="1400" i="1" dirty="0" smtClean="0"/>
            <a:t>how to </a:t>
          </a:r>
          <a:r>
            <a:rPr lang="en-US" sz="1400" b="1" i="1" u="sng" dirty="0" smtClean="0"/>
            <a:t>teach</a:t>
          </a:r>
          <a:r>
            <a:rPr lang="en-US" sz="1400" i="1" dirty="0" smtClean="0"/>
            <a:t> fractions</a:t>
          </a:r>
          <a:endParaRPr lang="en-US" sz="1400" i="1" dirty="0"/>
        </a:p>
      </dgm:t>
    </dgm:pt>
    <dgm:pt modelId="{F0008D5A-D5EC-C24A-B2B2-8099B472FD16}" type="parTrans" cxnId="{DCA408F6-3DA1-1742-B346-232B4CD400B0}">
      <dgm:prSet/>
      <dgm:spPr/>
      <dgm:t>
        <a:bodyPr/>
        <a:lstStyle/>
        <a:p>
          <a:endParaRPr lang="en-US"/>
        </a:p>
      </dgm:t>
    </dgm:pt>
    <dgm:pt modelId="{F7323ACE-B5C3-A846-9E5C-402DA8E5A3D6}" type="sibTrans" cxnId="{DCA408F6-3DA1-1742-B346-232B4CD400B0}">
      <dgm:prSet/>
      <dgm:spPr/>
      <dgm:t>
        <a:bodyPr/>
        <a:lstStyle/>
        <a:p>
          <a:endParaRPr lang="en-US"/>
        </a:p>
      </dgm:t>
    </dgm:pt>
    <dgm:pt modelId="{703EEEEB-F4E0-0342-96F3-4C1782FDE460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200" b="0" dirty="0" smtClean="0"/>
            <a:t>Student understands and can do fractions</a:t>
          </a:r>
          <a:endParaRPr lang="en-US" sz="1200" b="0" i="1" dirty="0"/>
        </a:p>
      </dgm:t>
    </dgm:pt>
    <dgm:pt modelId="{9E4F5933-3EA4-2642-965E-F60CBE7798F4}" type="parTrans" cxnId="{23ACA334-E0C5-8F41-BA7D-ADFB74493692}">
      <dgm:prSet/>
      <dgm:spPr/>
      <dgm:t>
        <a:bodyPr/>
        <a:lstStyle/>
        <a:p>
          <a:endParaRPr lang="en-US"/>
        </a:p>
      </dgm:t>
    </dgm:pt>
    <dgm:pt modelId="{893E8E13-C14B-814C-BE08-F72908E634F9}" type="sibTrans" cxnId="{23ACA334-E0C5-8F41-BA7D-ADFB74493692}">
      <dgm:prSet/>
      <dgm:spPr/>
      <dgm:t>
        <a:bodyPr/>
        <a:lstStyle/>
        <a:p>
          <a:endParaRPr lang="en-US"/>
        </a:p>
      </dgm:t>
    </dgm:pt>
    <dgm:pt modelId="{D6A5221C-7247-EB49-936B-AB46485C3444}" type="pres">
      <dgm:prSet presAssocID="{1A98C7DE-3546-E542-9E64-2549D5AB301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1679C8-F20C-3240-B088-1C55C425D3D8}" type="pres">
      <dgm:prSet presAssocID="{E94D18AE-3EB1-7A40-9588-C3E26CD9829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521C6-BB1D-C64D-8CF7-6102C06AC474}" type="pres">
      <dgm:prSet presAssocID="{E94D18AE-3EB1-7A40-9588-C3E26CD98292}" presName="gear1srcNode" presStyleLbl="node1" presStyleIdx="0" presStyleCnt="3"/>
      <dgm:spPr/>
      <dgm:t>
        <a:bodyPr/>
        <a:lstStyle/>
        <a:p>
          <a:endParaRPr lang="en-US"/>
        </a:p>
      </dgm:t>
    </dgm:pt>
    <dgm:pt modelId="{F2927B80-1DCA-4846-81E5-03946853FD89}" type="pres">
      <dgm:prSet presAssocID="{E94D18AE-3EB1-7A40-9588-C3E26CD98292}" presName="gear1dstNode" presStyleLbl="node1" presStyleIdx="0" presStyleCnt="3"/>
      <dgm:spPr/>
      <dgm:t>
        <a:bodyPr/>
        <a:lstStyle/>
        <a:p>
          <a:endParaRPr lang="en-US"/>
        </a:p>
      </dgm:t>
    </dgm:pt>
    <dgm:pt modelId="{880BE566-0DF3-0644-BFB1-DD6CEB949EF5}" type="pres">
      <dgm:prSet presAssocID="{192097DC-F314-5B40-97A0-EA47A06FE5A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20A97-BEEE-5C49-8B82-9FD4E3E597C5}" type="pres">
      <dgm:prSet presAssocID="{192097DC-F314-5B40-97A0-EA47A06FE5A1}" presName="gear2srcNode" presStyleLbl="node1" presStyleIdx="1" presStyleCnt="3"/>
      <dgm:spPr/>
      <dgm:t>
        <a:bodyPr/>
        <a:lstStyle/>
        <a:p>
          <a:endParaRPr lang="en-US"/>
        </a:p>
      </dgm:t>
    </dgm:pt>
    <dgm:pt modelId="{99AC5398-FDC2-804A-BC12-C5CDAD0176C6}" type="pres">
      <dgm:prSet presAssocID="{192097DC-F314-5B40-97A0-EA47A06FE5A1}" presName="gear2dstNode" presStyleLbl="node1" presStyleIdx="1" presStyleCnt="3"/>
      <dgm:spPr/>
      <dgm:t>
        <a:bodyPr/>
        <a:lstStyle/>
        <a:p>
          <a:endParaRPr lang="en-US"/>
        </a:p>
      </dgm:t>
    </dgm:pt>
    <dgm:pt modelId="{FFAEBD7B-D87D-B241-9397-77EEFC72CDFC}" type="pres">
      <dgm:prSet presAssocID="{703EEEEB-F4E0-0342-96F3-4C1782FDE460}" presName="gear3" presStyleLbl="node1" presStyleIdx="2" presStyleCnt="3"/>
      <dgm:spPr/>
      <dgm:t>
        <a:bodyPr/>
        <a:lstStyle/>
        <a:p>
          <a:endParaRPr lang="en-US"/>
        </a:p>
      </dgm:t>
    </dgm:pt>
    <dgm:pt modelId="{68E89C4C-8E0A-F743-AC7F-A65605FDB3AB}" type="pres">
      <dgm:prSet presAssocID="{703EEEEB-F4E0-0342-96F3-4C1782FDE46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79C69-C3FF-7142-9F02-80BC7EC7D36D}" type="pres">
      <dgm:prSet presAssocID="{703EEEEB-F4E0-0342-96F3-4C1782FDE460}" presName="gear3srcNode" presStyleLbl="node1" presStyleIdx="2" presStyleCnt="3"/>
      <dgm:spPr/>
      <dgm:t>
        <a:bodyPr/>
        <a:lstStyle/>
        <a:p>
          <a:endParaRPr lang="en-US"/>
        </a:p>
      </dgm:t>
    </dgm:pt>
    <dgm:pt modelId="{22E488DB-4198-0540-AA62-116C450F890A}" type="pres">
      <dgm:prSet presAssocID="{703EEEEB-F4E0-0342-96F3-4C1782FDE460}" presName="gear3dstNode" presStyleLbl="node1" presStyleIdx="2" presStyleCnt="3"/>
      <dgm:spPr/>
      <dgm:t>
        <a:bodyPr/>
        <a:lstStyle/>
        <a:p>
          <a:endParaRPr lang="en-US"/>
        </a:p>
      </dgm:t>
    </dgm:pt>
    <dgm:pt modelId="{0804E210-DDA4-D648-A5EC-4115D1F6730A}" type="pres">
      <dgm:prSet presAssocID="{EA81B184-B4BF-024D-B3F0-89346DEFC9F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F1CA1F7-7A35-BA4B-8A6C-EDA990550AB9}" type="pres">
      <dgm:prSet presAssocID="{F7323ACE-B5C3-A846-9E5C-402DA8E5A3D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2BEED9F-14DB-E04F-A8B7-4C013FBC2AD0}" type="pres">
      <dgm:prSet presAssocID="{893E8E13-C14B-814C-BE08-F72908E634F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CF6E910-C6E8-B044-95E0-7D8A3182EC9D}" type="presOf" srcId="{703EEEEB-F4E0-0342-96F3-4C1782FDE460}" destId="{22E488DB-4198-0540-AA62-116C450F890A}" srcOrd="3" destOrd="0" presId="urn:microsoft.com/office/officeart/2005/8/layout/gear1"/>
    <dgm:cxn modelId="{32A845A4-D08A-034C-9C05-77F8A45F3230}" type="presOf" srcId="{703EEEEB-F4E0-0342-96F3-4C1782FDE460}" destId="{68E89C4C-8E0A-F743-AC7F-A65605FDB3AB}" srcOrd="1" destOrd="0" presId="urn:microsoft.com/office/officeart/2005/8/layout/gear1"/>
    <dgm:cxn modelId="{8BCBABA7-968A-9340-B5FE-61DD24FC25E5}" type="presOf" srcId="{192097DC-F314-5B40-97A0-EA47A06FE5A1}" destId="{880BE566-0DF3-0644-BFB1-DD6CEB949EF5}" srcOrd="0" destOrd="0" presId="urn:microsoft.com/office/officeart/2005/8/layout/gear1"/>
    <dgm:cxn modelId="{0E761385-8C45-9F49-9D84-93813BD5CFD4}" type="presOf" srcId="{703EEEEB-F4E0-0342-96F3-4C1782FDE460}" destId="{FFAEBD7B-D87D-B241-9397-77EEFC72CDFC}" srcOrd="0" destOrd="0" presId="urn:microsoft.com/office/officeart/2005/8/layout/gear1"/>
    <dgm:cxn modelId="{23ACA334-E0C5-8F41-BA7D-ADFB74493692}" srcId="{1A98C7DE-3546-E542-9E64-2549D5AB3017}" destId="{703EEEEB-F4E0-0342-96F3-4C1782FDE460}" srcOrd="2" destOrd="0" parTransId="{9E4F5933-3EA4-2642-965E-F60CBE7798F4}" sibTransId="{893E8E13-C14B-814C-BE08-F72908E634F9}"/>
    <dgm:cxn modelId="{7AC8B7D4-78FA-4C45-8A3B-550F948C9029}" type="presOf" srcId="{F7323ACE-B5C3-A846-9E5C-402DA8E5A3D6}" destId="{FF1CA1F7-7A35-BA4B-8A6C-EDA990550AB9}" srcOrd="0" destOrd="0" presId="urn:microsoft.com/office/officeart/2005/8/layout/gear1"/>
    <dgm:cxn modelId="{8E04BDCB-A071-D040-A055-4B8E4E6225EF}" type="presOf" srcId="{893E8E13-C14B-814C-BE08-F72908E634F9}" destId="{A2BEED9F-14DB-E04F-A8B7-4C013FBC2AD0}" srcOrd="0" destOrd="0" presId="urn:microsoft.com/office/officeart/2005/8/layout/gear1"/>
    <dgm:cxn modelId="{2BDB642A-D4F9-8148-938B-9844A4F5A69D}" type="presOf" srcId="{E94D18AE-3EB1-7A40-9588-C3E26CD98292}" destId="{911679C8-F20C-3240-B088-1C55C425D3D8}" srcOrd="0" destOrd="0" presId="urn:microsoft.com/office/officeart/2005/8/layout/gear1"/>
    <dgm:cxn modelId="{FD0D2361-3467-A84C-A1A5-1277435B9C58}" type="presOf" srcId="{1A98C7DE-3546-E542-9E64-2549D5AB3017}" destId="{D6A5221C-7247-EB49-936B-AB46485C3444}" srcOrd="0" destOrd="0" presId="urn:microsoft.com/office/officeart/2005/8/layout/gear1"/>
    <dgm:cxn modelId="{72B7A374-516F-EC4E-B35E-0D4E453D121C}" srcId="{1A98C7DE-3546-E542-9E64-2549D5AB3017}" destId="{E94D18AE-3EB1-7A40-9588-C3E26CD98292}" srcOrd="0" destOrd="0" parTransId="{D9BEBE85-DB5E-604E-9985-6409D5F5A2D1}" sibTransId="{EA81B184-B4BF-024D-B3F0-89346DEFC9F7}"/>
    <dgm:cxn modelId="{45EA59FD-32B1-B34B-8672-FE7F56722F7C}" type="presOf" srcId="{703EEEEB-F4E0-0342-96F3-4C1782FDE460}" destId="{10279C69-C3FF-7142-9F02-80BC7EC7D36D}" srcOrd="2" destOrd="0" presId="urn:microsoft.com/office/officeart/2005/8/layout/gear1"/>
    <dgm:cxn modelId="{DCA408F6-3DA1-1742-B346-232B4CD400B0}" srcId="{1A98C7DE-3546-E542-9E64-2549D5AB3017}" destId="{192097DC-F314-5B40-97A0-EA47A06FE5A1}" srcOrd="1" destOrd="0" parTransId="{F0008D5A-D5EC-C24A-B2B2-8099B472FD16}" sibTransId="{F7323ACE-B5C3-A846-9E5C-402DA8E5A3D6}"/>
    <dgm:cxn modelId="{290901E6-F307-A84C-A26F-641571190FF7}" type="presOf" srcId="{E94D18AE-3EB1-7A40-9588-C3E26CD98292}" destId="{8F9521C6-BB1D-C64D-8CF7-6102C06AC474}" srcOrd="1" destOrd="0" presId="urn:microsoft.com/office/officeart/2005/8/layout/gear1"/>
    <dgm:cxn modelId="{21881C3B-174F-7244-95FE-4C8169D0AF23}" type="presOf" srcId="{E94D18AE-3EB1-7A40-9588-C3E26CD98292}" destId="{F2927B80-1DCA-4846-81E5-03946853FD89}" srcOrd="2" destOrd="0" presId="urn:microsoft.com/office/officeart/2005/8/layout/gear1"/>
    <dgm:cxn modelId="{C717F5DE-B596-AD48-810F-3879FE010B28}" type="presOf" srcId="{192097DC-F314-5B40-97A0-EA47A06FE5A1}" destId="{11420A97-BEEE-5C49-8B82-9FD4E3E597C5}" srcOrd="1" destOrd="0" presId="urn:microsoft.com/office/officeart/2005/8/layout/gear1"/>
    <dgm:cxn modelId="{2FBAAB0A-E9BF-DF48-B60E-4C743FDF881F}" type="presOf" srcId="{EA81B184-B4BF-024D-B3F0-89346DEFC9F7}" destId="{0804E210-DDA4-D648-A5EC-4115D1F6730A}" srcOrd="0" destOrd="0" presId="urn:microsoft.com/office/officeart/2005/8/layout/gear1"/>
    <dgm:cxn modelId="{5EA41C3C-3677-4243-A3BC-FC81077F1807}" type="presOf" srcId="{192097DC-F314-5B40-97A0-EA47A06FE5A1}" destId="{99AC5398-FDC2-804A-BC12-C5CDAD0176C6}" srcOrd="2" destOrd="0" presId="urn:microsoft.com/office/officeart/2005/8/layout/gear1"/>
    <dgm:cxn modelId="{CCED81C6-7A1F-E246-B69A-25901A4E0F81}" type="presParOf" srcId="{D6A5221C-7247-EB49-936B-AB46485C3444}" destId="{911679C8-F20C-3240-B088-1C55C425D3D8}" srcOrd="0" destOrd="0" presId="urn:microsoft.com/office/officeart/2005/8/layout/gear1"/>
    <dgm:cxn modelId="{6EE65090-4761-E145-A001-ACD0B016DF2A}" type="presParOf" srcId="{D6A5221C-7247-EB49-936B-AB46485C3444}" destId="{8F9521C6-BB1D-C64D-8CF7-6102C06AC474}" srcOrd="1" destOrd="0" presId="urn:microsoft.com/office/officeart/2005/8/layout/gear1"/>
    <dgm:cxn modelId="{0A4B9DB8-8A49-0149-9F80-522DC565173D}" type="presParOf" srcId="{D6A5221C-7247-EB49-936B-AB46485C3444}" destId="{F2927B80-1DCA-4846-81E5-03946853FD89}" srcOrd="2" destOrd="0" presId="urn:microsoft.com/office/officeart/2005/8/layout/gear1"/>
    <dgm:cxn modelId="{56756216-68D6-0245-ADE2-389D254163F2}" type="presParOf" srcId="{D6A5221C-7247-EB49-936B-AB46485C3444}" destId="{880BE566-0DF3-0644-BFB1-DD6CEB949EF5}" srcOrd="3" destOrd="0" presId="urn:microsoft.com/office/officeart/2005/8/layout/gear1"/>
    <dgm:cxn modelId="{A1411315-1795-D947-8C90-519F5C508511}" type="presParOf" srcId="{D6A5221C-7247-EB49-936B-AB46485C3444}" destId="{11420A97-BEEE-5C49-8B82-9FD4E3E597C5}" srcOrd="4" destOrd="0" presId="urn:microsoft.com/office/officeart/2005/8/layout/gear1"/>
    <dgm:cxn modelId="{30CC6CE7-EAFD-8B4D-B135-7D482F9CA78B}" type="presParOf" srcId="{D6A5221C-7247-EB49-936B-AB46485C3444}" destId="{99AC5398-FDC2-804A-BC12-C5CDAD0176C6}" srcOrd="5" destOrd="0" presId="urn:microsoft.com/office/officeart/2005/8/layout/gear1"/>
    <dgm:cxn modelId="{88A22AD1-75A2-4D4F-81D0-EC34EAE7FED8}" type="presParOf" srcId="{D6A5221C-7247-EB49-936B-AB46485C3444}" destId="{FFAEBD7B-D87D-B241-9397-77EEFC72CDFC}" srcOrd="6" destOrd="0" presId="urn:microsoft.com/office/officeart/2005/8/layout/gear1"/>
    <dgm:cxn modelId="{223BE789-BCBD-014D-A761-981BF7981624}" type="presParOf" srcId="{D6A5221C-7247-EB49-936B-AB46485C3444}" destId="{68E89C4C-8E0A-F743-AC7F-A65605FDB3AB}" srcOrd="7" destOrd="0" presId="urn:microsoft.com/office/officeart/2005/8/layout/gear1"/>
    <dgm:cxn modelId="{F36C3E29-C88C-F843-B275-B813942A60F7}" type="presParOf" srcId="{D6A5221C-7247-EB49-936B-AB46485C3444}" destId="{10279C69-C3FF-7142-9F02-80BC7EC7D36D}" srcOrd="8" destOrd="0" presId="urn:microsoft.com/office/officeart/2005/8/layout/gear1"/>
    <dgm:cxn modelId="{084818B5-057F-674E-A103-BCA8E2E7D0B8}" type="presParOf" srcId="{D6A5221C-7247-EB49-936B-AB46485C3444}" destId="{22E488DB-4198-0540-AA62-116C450F890A}" srcOrd="9" destOrd="0" presId="urn:microsoft.com/office/officeart/2005/8/layout/gear1"/>
    <dgm:cxn modelId="{1AE9D9FE-DD30-1F43-A9F2-52A7EC203FCC}" type="presParOf" srcId="{D6A5221C-7247-EB49-936B-AB46485C3444}" destId="{0804E210-DDA4-D648-A5EC-4115D1F6730A}" srcOrd="10" destOrd="0" presId="urn:microsoft.com/office/officeart/2005/8/layout/gear1"/>
    <dgm:cxn modelId="{0711BBFF-3C28-DD4F-9885-777EAEF62ED8}" type="presParOf" srcId="{D6A5221C-7247-EB49-936B-AB46485C3444}" destId="{FF1CA1F7-7A35-BA4B-8A6C-EDA990550AB9}" srcOrd="11" destOrd="0" presId="urn:microsoft.com/office/officeart/2005/8/layout/gear1"/>
    <dgm:cxn modelId="{0DB87D0E-F6D0-954B-ACED-CCA9F5186523}" type="presParOf" srcId="{D6A5221C-7247-EB49-936B-AB46485C3444}" destId="{A2BEED9F-14DB-E04F-A8B7-4C013FBC2AD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2A6CEB-8AEB-485A-B51F-4BA3BA410D0B}">
      <dsp:nvSpPr>
        <dsp:cNvPr id="0" name=""/>
        <dsp:cNvSpPr/>
      </dsp:nvSpPr>
      <dsp:spPr>
        <a:xfrm>
          <a:off x="740671" y="0"/>
          <a:ext cx="751264" cy="1919431"/>
        </a:xfrm>
        <a:prstGeom prst="trapezoid">
          <a:avLst>
            <a:gd name="adj" fmla="val 5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bg1"/>
              </a:solidFill>
            </a:rPr>
            <a:t>17%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700" b="1" kern="1200" dirty="0" smtClean="0">
              <a:solidFill>
                <a:schemeClr val="bg1"/>
              </a:solidFill>
            </a:rPr>
            <a:t>Legislators, managers, </a:t>
          </a:r>
          <a:r>
            <a:rPr lang="en-ZA" sz="700" b="1" kern="1200" dirty="0" err="1" smtClean="0">
              <a:solidFill>
                <a:schemeClr val="bg1"/>
              </a:solidFill>
            </a:rPr>
            <a:t>assoc</a:t>
          </a:r>
          <a:r>
            <a:rPr lang="en-ZA" sz="700" b="1" kern="1200" dirty="0" smtClean="0">
              <a:solidFill>
                <a:schemeClr val="bg1"/>
              </a:solidFill>
            </a:rPr>
            <a:t> professionals</a:t>
          </a:r>
          <a:endParaRPr lang="en-ZA" sz="100" b="1" kern="1200" dirty="0" smtClean="0">
            <a:solidFill>
              <a:schemeClr val="bg1"/>
            </a:solidFill>
          </a:endParaRPr>
        </a:p>
      </dsp:txBody>
      <dsp:txXfrm>
        <a:off x="740671" y="0"/>
        <a:ext cx="751264" cy="1919431"/>
      </dsp:txXfrm>
    </dsp:sp>
    <dsp:sp modelId="{3030949F-5DAF-1F40-B4D0-84FF1FABAA00}">
      <dsp:nvSpPr>
        <dsp:cNvPr id="0" name=""/>
        <dsp:cNvSpPr/>
      </dsp:nvSpPr>
      <dsp:spPr>
        <a:xfrm>
          <a:off x="430838" y="1919431"/>
          <a:ext cx="1370929" cy="1583205"/>
        </a:xfrm>
        <a:prstGeom prst="trapezoid">
          <a:avLst>
            <a:gd name="adj" fmla="val 226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Semi-Skilled (31%)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chemeClr val="bg1"/>
              </a:solidFill>
            </a:rPr>
            <a:t>Clerks, service workers, shop personnel, skilled </a:t>
          </a:r>
          <a:r>
            <a:rPr lang="en-US" sz="600" kern="1200" dirty="0" err="1" smtClean="0">
              <a:solidFill>
                <a:schemeClr val="bg1"/>
              </a:solidFill>
            </a:rPr>
            <a:t>agric</a:t>
          </a:r>
          <a:r>
            <a:rPr lang="en-US" sz="600" kern="1200" dirty="0" smtClean="0">
              <a:solidFill>
                <a:schemeClr val="bg1"/>
              </a:solidFill>
            </a:rPr>
            <a:t>/fishery workers, plant and machinery operators)</a:t>
          </a:r>
          <a:endParaRPr lang="en-US" sz="600" kern="1200" dirty="0">
            <a:solidFill>
              <a:schemeClr val="bg1"/>
            </a:solidFill>
          </a:endParaRPr>
        </a:p>
      </dsp:txBody>
      <dsp:txXfrm>
        <a:off x="670751" y="1919431"/>
        <a:ext cx="891104" cy="1583205"/>
      </dsp:txXfrm>
    </dsp:sp>
    <dsp:sp modelId="{BAE3347D-F78F-4227-B054-5BC36A596218}">
      <dsp:nvSpPr>
        <dsp:cNvPr id="0" name=""/>
        <dsp:cNvSpPr/>
      </dsp:nvSpPr>
      <dsp:spPr>
        <a:xfrm>
          <a:off x="296411" y="3502637"/>
          <a:ext cx="1639784" cy="686907"/>
        </a:xfrm>
        <a:prstGeom prst="trapezoid">
          <a:avLst>
            <a:gd name="adj" fmla="val 195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solidFill>
                <a:schemeClr val="bg1"/>
              </a:solidFill>
            </a:rPr>
            <a:t>Unskilled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solidFill>
                <a:schemeClr val="bg1"/>
              </a:solidFill>
            </a:rPr>
            <a:t>(19%)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00" b="0" kern="1200" dirty="0" smtClean="0">
              <a:solidFill>
                <a:schemeClr val="bg1"/>
              </a:solidFill>
            </a:rPr>
            <a:t>Elementary occupations &amp; domestic workers</a:t>
          </a:r>
          <a:endParaRPr lang="en-ZA" sz="600" b="0" kern="1200" dirty="0">
            <a:solidFill>
              <a:schemeClr val="bg1"/>
            </a:solidFill>
          </a:endParaRPr>
        </a:p>
      </dsp:txBody>
      <dsp:txXfrm>
        <a:off x="583373" y="3502637"/>
        <a:ext cx="1065859" cy="686907"/>
      </dsp:txXfrm>
    </dsp:sp>
    <dsp:sp modelId="{D9EA3055-42F1-4773-B6E1-4489FC8B1BD1}">
      <dsp:nvSpPr>
        <dsp:cNvPr id="0" name=""/>
        <dsp:cNvSpPr/>
      </dsp:nvSpPr>
      <dsp:spPr>
        <a:xfrm>
          <a:off x="0" y="4189544"/>
          <a:ext cx="2232607" cy="1514623"/>
        </a:xfrm>
        <a:prstGeom prst="trapezoid">
          <a:avLst>
            <a:gd name="adj" fmla="val 19570"/>
          </a:avLst>
        </a:prstGeom>
        <a:solidFill>
          <a:srgbClr val="561F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>
              <a:solidFill>
                <a:schemeClr val="bg1"/>
              </a:solidFill>
            </a:rPr>
            <a:t>Unemployed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b="1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>
              <a:solidFill>
                <a:schemeClr val="bg1"/>
              </a:solidFill>
            </a:rPr>
            <a:t>(Broad - 33%)</a:t>
          </a:r>
          <a:endParaRPr lang="en-ZA" sz="7200" b="1" kern="1200" dirty="0">
            <a:solidFill>
              <a:schemeClr val="bg1"/>
            </a:solidFill>
          </a:endParaRPr>
        </a:p>
      </dsp:txBody>
      <dsp:txXfrm>
        <a:off x="390706" y="4189544"/>
        <a:ext cx="1451194" cy="15146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1679C8-F20C-3240-B088-1C55C425D3D8}">
      <dsp:nvSpPr>
        <dsp:cNvPr id="0" name=""/>
        <dsp:cNvSpPr/>
      </dsp:nvSpPr>
      <dsp:spPr>
        <a:xfrm>
          <a:off x="2844799" y="1828800"/>
          <a:ext cx="2235199" cy="2235199"/>
        </a:xfrm>
        <a:prstGeom prst="gear9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Content knowledge </a:t>
          </a:r>
          <a:r>
            <a:rPr lang="en-US" sz="1900" kern="1200" dirty="0" smtClean="0"/>
            <a:t>– </a:t>
          </a:r>
          <a:r>
            <a:rPr lang="en-US" sz="1900" i="1" kern="1200" dirty="0" smtClean="0"/>
            <a:t>How to </a:t>
          </a:r>
          <a:r>
            <a:rPr lang="en-US" sz="1900" b="1" i="1" u="sng" kern="1200" dirty="0" smtClean="0"/>
            <a:t>do</a:t>
          </a:r>
          <a:r>
            <a:rPr lang="en-US" sz="1900" i="1" kern="1200" dirty="0" smtClean="0"/>
            <a:t> fractions</a:t>
          </a:r>
          <a:endParaRPr lang="en-US" sz="1900" kern="1200" dirty="0"/>
        </a:p>
      </dsp:txBody>
      <dsp:txXfrm>
        <a:off x="2844799" y="1828800"/>
        <a:ext cx="2235199" cy="2235199"/>
      </dsp:txXfrm>
    </dsp:sp>
    <dsp:sp modelId="{880BE566-0DF3-0644-BFB1-DD6CEB949EF5}">
      <dsp:nvSpPr>
        <dsp:cNvPr id="0" name=""/>
        <dsp:cNvSpPr/>
      </dsp:nvSpPr>
      <dsp:spPr>
        <a:xfrm>
          <a:off x="1544320" y="1300480"/>
          <a:ext cx="1625599" cy="1625599"/>
        </a:xfrm>
        <a:prstGeom prst="gear6">
          <a:avLst/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Pedagogical content knowledge</a:t>
          </a:r>
          <a:r>
            <a:rPr lang="en-US" sz="1400" kern="1200" dirty="0" smtClean="0"/>
            <a:t>– </a:t>
          </a:r>
          <a:r>
            <a:rPr lang="en-US" sz="1400" i="1" kern="1200" dirty="0" smtClean="0"/>
            <a:t>how to </a:t>
          </a:r>
          <a:r>
            <a:rPr lang="en-US" sz="1400" b="1" i="1" u="sng" kern="1200" dirty="0" smtClean="0"/>
            <a:t>teach</a:t>
          </a:r>
          <a:r>
            <a:rPr lang="en-US" sz="1400" i="1" kern="1200" dirty="0" smtClean="0"/>
            <a:t> fractions</a:t>
          </a:r>
          <a:endParaRPr lang="en-US" sz="1400" i="1" kern="1200" dirty="0"/>
        </a:p>
      </dsp:txBody>
      <dsp:txXfrm>
        <a:off x="1544320" y="1300480"/>
        <a:ext cx="1625599" cy="1625599"/>
      </dsp:txXfrm>
    </dsp:sp>
    <dsp:sp modelId="{FFAEBD7B-D87D-B241-9397-77EEFC72CDFC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Student understands and can do fractions</a:t>
          </a:r>
          <a:endParaRPr lang="en-US" sz="1200" b="0" i="1" kern="1200" dirty="0"/>
        </a:p>
      </dsp:txBody>
      <dsp:txXfrm>
        <a:off x="2804160" y="528320"/>
        <a:ext cx="894079" cy="894079"/>
      </dsp:txXfrm>
    </dsp:sp>
    <dsp:sp modelId="{0804E210-DDA4-D648-A5EC-4115D1F6730A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1CA1F7-7A35-BA4B-8A6C-EDA990550AB9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BEED9F-14DB-E04F-A8B7-4C013FBC2AD0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0.57732</cdr:x>
      <cdr:y>0.51078</cdr:y>
    </cdr:from>
    <cdr:to>
      <cdr:x>0.68041</cdr:x>
      <cdr:y>0.60199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201622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ZA" sz="1800" smtClean="0">
              <a:solidFill>
                <a:schemeClr val="bg1"/>
              </a:solidFill>
            </a:rPr>
            <a:t>78%</a:t>
          </a:r>
          <a:endParaRPr lang="en-ZA" sz="180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A9EE6-840C-4E36-8C26-9832475FBA16}" type="datetimeFigureOut">
              <a:rPr lang="en-ZA" smtClean="0"/>
              <a:pPr/>
              <a:t>2015/04/04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F658F-0565-4476-B536-B073C2157F1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0498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58F-0565-4476-B536-B073C2157F10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51636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F63C5F-22FA-5349-A3B4-F63822F7A4F0}" type="slidenum">
              <a:rPr lang="en-ZA"/>
              <a:pPr eaLnBrk="1" hangingPunct="1"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58F-0565-4476-B536-B073C2157F10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31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58F-0565-4476-B536-B073C2157F10}" type="slidenum">
              <a:rPr lang="en-ZA" smtClean="0"/>
              <a:pPr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5230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58F-0565-4476-B536-B073C2157F10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8871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dirty="0" smtClean="0">
                <a:latin typeface="Calibri" charset="0"/>
              </a:rPr>
              <a:t>The QLFS classifies professions as follows: Highly</a:t>
            </a:r>
            <a:r>
              <a:rPr lang="en-ZA" baseline="0" dirty="0" smtClean="0">
                <a:latin typeface="Calibri" charset="0"/>
              </a:rPr>
              <a:t> skilled (legislators, senior officials and managers, professionals, technicians and associate profesionals); Semi-skilled (Clerks, service workers and shop and market personnel, skilled agricultural and fishery workers, craft and related trade workers, plant and machinery operators and assembly), Unskilled (Elementary occupations, domestic workers).</a:t>
            </a:r>
            <a:endParaRPr lang="en-ZA" dirty="0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66523A8-EDAC-7B48-898E-F973E1E9DFB8}" type="slidenum">
              <a:rPr lang="en-ZA" sz="1200"/>
              <a:pPr eaLnBrk="1" hangingPunct="1"/>
              <a:t>7</a:t>
            </a:fld>
            <a:endParaRPr lang="en-Z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>
                <a:latin typeface="Calibri" charset="0"/>
              </a:rPr>
              <a:t>Figures from 2012 Public Expenditure Analysis report for UNICEF/DBE (Oxford Policy Management / Stellenbosch Economics) </a:t>
            </a:r>
            <a:r>
              <a:rPr lang="en-ZA" b="1">
                <a:latin typeface="Calibri" charset="0"/>
              </a:rPr>
              <a:t>Education exp </a:t>
            </a:r>
            <a:r>
              <a:rPr lang="en-ZA">
                <a:latin typeface="Calibri" charset="0"/>
              </a:rPr>
              <a:t>= 6.1% of GDP</a:t>
            </a:r>
          </a:p>
          <a:p>
            <a:pPr eaLnBrk="1" hangingPunct="1">
              <a:spcBef>
                <a:spcPct val="0"/>
              </a:spcBef>
            </a:pPr>
            <a:r>
              <a:rPr lang="en-ZA" b="1">
                <a:latin typeface="Calibri" charset="0"/>
              </a:rPr>
              <a:t>Personnel exp </a:t>
            </a:r>
            <a:r>
              <a:rPr lang="en-ZA">
                <a:latin typeface="Calibri" charset="0"/>
              </a:rPr>
              <a:t>= 78% of educ exp</a:t>
            </a:r>
          </a:p>
          <a:p>
            <a:pPr eaLnBrk="1" hangingPunct="1">
              <a:spcBef>
                <a:spcPct val="0"/>
              </a:spcBef>
            </a:pPr>
            <a:r>
              <a:rPr lang="en-ZA" b="1">
                <a:latin typeface="Calibri" charset="0"/>
              </a:rPr>
              <a:t>Personnel exp </a:t>
            </a:r>
            <a:r>
              <a:rPr lang="en-ZA">
                <a:latin typeface="Calibri" charset="0"/>
              </a:rPr>
              <a:t>= 4.8% of GDP</a:t>
            </a:r>
          </a:p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C788F8-93B3-9F4A-BC86-7C310CB8A514}" type="slidenum">
              <a:rPr lang="en-ZA"/>
              <a:pPr eaLnBrk="1" hangingPunct="1"/>
              <a:t>9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www.ekon.sun.ac.za</a:t>
            </a:r>
            <a:r>
              <a:rPr lang="en-US" dirty="0" smtClean="0"/>
              <a:t>/</a:t>
            </a:r>
            <a:r>
              <a:rPr lang="en-US" dirty="0" err="1" smtClean="0"/>
              <a:t>wpapers</a:t>
            </a:r>
            <a:r>
              <a:rPr lang="en-US" dirty="0" smtClean="0"/>
              <a:t>/2014/wp132014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58F-0565-4476-B536-B073C2157F10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4020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Elmore, R. (2004b).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reform from the inside out: Policy, practice and performance.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Cambridge, MA: Harvard Education Press.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447A1-3F04-0248-923E-A22B284E52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54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www.education.gov.za</a:t>
            </a:r>
            <a:r>
              <a:rPr lang="en-US" dirty="0" smtClean="0"/>
              <a:t>/</a:t>
            </a:r>
            <a:r>
              <a:rPr lang="en-US" dirty="0" err="1" smtClean="0"/>
              <a:t>LinkClick.aspx?fileticket</a:t>
            </a:r>
            <a:r>
              <a:rPr lang="en-US" dirty="0" smtClean="0"/>
              <a:t>=U%2bEemf%2boy2g%3d&amp;tabid=93&amp;mid=2399&amp;forcedownload=true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58F-0565-4476-B536-B073C2157F10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4063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E4E1D6D-6430-B04B-8B80-F42D6D1CC921}" type="slidenum">
              <a:rPr lang="en-ZA"/>
              <a:pPr eaLnBrk="1" hangingPunct="1"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6D6998-F83B-BC4D-8889-507476F2076D}" type="slidenum">
              <a:rPr lang="en-ZA"/>
              <a:pPr eaLnBrk="1" hangingPunct="1"/>
              <a:t>25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F3CD-25AA-4699-8540-858C4AA9168A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3C44-F5F8-4713-A14D-166F07DD5BCC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2D99-F730-4AB4-807B-61CF6D0F38E7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04A3-DAFF-491C-A208-36C23923B795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"/>
          <a:stretch/>
        </p:blipFill>
        <p:spPr bwMode="auto">
          <a:xfrm>
            <a:off x="7956376" y="6381328"/>
            <a:ext cx="989969" cy="3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359C-90A8-4CF7-AE2E-6DA8B228B972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7277-6135-4FA1-945A-3254859E33D1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41D-86DD-411B-9505-3206B4B1A5DC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0A88-DA98-4EA4-9BE3-DD28F45DC06F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1A45-F8A3-4A96-8498-DD20F4465EE1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5DE-9CAA-4E14-82CD-0A0B9B19A117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898E-F9D4-42AB-A91B-E68168814BE9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A1DE-F2E8-49BB-8C32-09BC2E7E9A7D}" type="datetime1">
              <a:rPr lang="en-ZA" smtClean="0"/>
              <a:pPr/>
              <a:t>2015/04/04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B2511-D5A3-487A-82FF-4C039FEE504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spaull.com/researc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7.w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992" y="0"/>
            <a:ext cx="6672799" cy="147002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Teachers &amp; teacher content knowledge in SA</a:t>
            </a:r>
            <a:r>
              <a:rPr lang="en-US" sz="2400" dirty="0">
                <a:solidFill>
                  <a:srgbClr val="800000"/>
                </a:solidFill>
              </a:rPr>
              <a:t/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Finding a way forward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512" y="4653136"/>
            <a:ext cx="6611630" cy="936104"/>
          </a:xfrm>
          <a:solidFill>
            <a:schemeClr val="bg1">
              <a:lumMod val="85000"/>
              <a:alpha val="27000"/>
            </a:schemeClr>
          </a:solidFill>
        </p:spPr>
        <p:txBody>
          <a:bodyPr>
            <a:normAutofit/>
          </a:bodyPr>
          <a:lstStyle/>
          <a:p>
            <a:endParaRPr lang="en-US" sz="1100" b="1" dirty="0" smtClean="0">
              <a:solidFill>
                <a:srgbClr val="C00000"/>
              </a:solidFill>
            </a:endParaRPr>
          </a:p>
          <a:p>
            <a:r>
              <a:rPr lang="en-US" sz="1600" b="1" dirty="0" err="1" smtClean="0">
                <a:solidFill>
                  <a:srgbClr val="C00000"/>
                </a:solidFill>
              </a:rPr>
              <a:t>www.nicspaull.com</a:t>
            </a:r>
            <a:r>
              <a:rPr lang="en-US" sz="1600" b="1" dirty="0" smtClean="0">
                <a:solidFill>
                  <a:srgbClr val="C00000"/>
                </a:solidFill>
              </a:rPr>
              <a:t>/presentations</a:t>
            </a:r>
          </a:p>
          <a:p>
            <a:endParaRPr lang="en-US" sz="100" b="1" dirty="0" smtClean="0">
              <a:solidFill>
                <a:srgbClr val="C00000"/>
              </a:solidFill>
            </a:endParaRPr>
          </a:p>
          <a:p>
            <a:r>
              <a:rPr lang="en-US" sz="1800" b="1" i="1" smtClean="0">
                <a:solidFill>
                  <a:srgbClr val="C00000"/>
                </a:solidFill>
              </a:rPr>
              <a:t>CPLO </a:t>
            </a:r>
            <a:r>
              <a:rPr lang="en-US" sz="1800" b="1" i="1" dirty="0" smtClean="0">
                <a:solidFill>
                  <a:srgbClr val="C00000"/>
                </a:solidFill>
              </a:rPr>
              <a:t>Roundtable on Teachers |  13 October 2014</a:t>
            </a:r>
            <a:endParaRPr lang="en-US" sz="1800" b="1" i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6075559"/>
            <a:ext cx="1549333" cy="480294"/>
          </a:xfrm>
          <a:prstGeom prst="rect">
            <a:avLst/>
          </a:prstGeom>
        </p:spPr>
      </p:pic>
      <p:pic>
        <p:nvPicPr>
          <p:cNvPr id="7" name="Picture 6" descr="logostackleft3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051797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83768" y="1412775"/>
            <a:ext cx="6660233" cy="3252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67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membership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10</a:t>
            </a:fld>
            <a:endParaRPr lang="en-ZA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2926636"/>
              </p:ext>
            </p:extLst>
          </p:nvPr>
        </p:nvGraphicFramePr>
        <p:xfrm>
          <a:off x="4499992" y="1916832"/>
          <a:ext cx="46459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6296012"/>
              </p:ext>
            </p:extLst>
          </p:nvPr>
        </p:nvGraphicFramePr>
        <p:xfrm>
          <a:off x="467544" y="1916832"/>
          <a:ext cx="4572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672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570186"/>
          </a:xfrm>
        </p:spPr>
        <p:txBody>
          <a:bodyPr/>
          <a:lstStyle/>
          <a:p>
            <a:r>
              <a:rPr lang="en-US" dirty="0" smtClean="0"/>
              <a:t>Looking at primary school </a:t>
            </a:r>
            <a:r>
              <a:rPr lang="en-US" dirty="0" err="1" smtClean="0"/>
              <a:t>maths</a:t>
            </a:r>
            <a:r>
              <a:rPr lang="en-US" dirty="0" smtClean="0"/>
              <a:t> teachers (Gr 6) specifically…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86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Teacher content knowledge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>
                <a:solidFill>
                  <a:srgbClr val="C00000"/>
                </a:solidFill>
              </a:rPr>
              <a:t>Taylor &amp; </a:t>
            </a:r>
            <a:r>
              <a:rPr lang="en-US" sz="5000" dirty="0" err="1">
                <a:solidFill>
                  <a:srgbClr val="C00000"/>
                </a:solidFill>
              </a:rPr>
              <a:t>Vinjevold</a:t>
            </a:r>
            <a:r>
              <a:rPr lang="en-US" sz="5000" dirty="0">
                <a:solidFill>
                  <a:srgbClr val="C00000"/>
                </a:solidFill>
              </a:rPr>
              <a:t> </a:t>
            </a:r>
            <a:r>
              <a:rPr lang="en-ZA" sz="5000" dirty="0">
                <a:solidFill>
                  <a:srgbClr val="C00000"/>
                </a:solidFill>
              </a:rPr>
              <a:t>(1999, p. 230)</a:t>
            </a:r>
            <a:r>
              <a:rPr lang="en-US" sz="5000" dirty="0">
                <a:solidFill>
                  <a:srgbClr val="C00000"/>
                </a:solidFill>
              </a:rPr>
              <a:t>  </a:t>
            </a:r>
            <a:r>
              <a:rPr lang="en-US" sz="5000" dirty="0"/>
              <a:t>summarize the 54 studies that made up this initiative and conclude as follows</a:t>
            </a:r>
            <a:r>
              <a:rPr lang="en-US" sz="5000" dirty="0" smtClean="0"/>
              <a:t>:</a:t>
            </a:r>
            <a:r>
              <a:rPr lang="en-ZA" sz="5000" dirty="0"/>
              <a:t> </a:t>
            </a:r>
            <a:r>
              <a:rPr lang="en-US" sz="5000" i="1" dirty="0" smtClean="0"/>
              <a:t>“</a:t>
            </a:r>
            <a:r>
              <a:rPr lang="en-US" sz="5000" i="1" dirty="0"/>
              <a:t>The most definite point of convergence across the [President’s Education Initiative] studies is the conclusion </a:t>
            </a:r>
            <a:r>
              <a:rPr lang="en-US" sz="5000" i="1" u="sng" dirty="0"/>
              <a:t>that teachers’ poor conceptual knowledge of the subjects they are teaching is a </a:t>
            </a:r>
            <a:r>
              <a:rPr lang="en-US" sz="5000" b="1" i="1" u="sng" dirty="0"/>
              <a:t>fundamental constraint </a:t>
            </a:r>
            <a:r>
              <a:rPr lang="en-US" sz="5000" i="1" u="sng" dirty="0"/>
              <a:t>on the quality of teaching and learning activities</a:t>
            </a:r>
            <a:r>
              <a:rPr lang="en-US" sz="5000" i="1" dirty="0"/>
              <a:t>, and consequently on the quality of learning outcomes</a:t>
            </a:r>
            <a:r>
              <a:rPr lang="en-US" sz="5000" i="1" dirty="0" smtClean="0"/>
              <a:t>.”</a:t>
            </a:r>
          </a:p>
          <a:p>
            <a:endParaRPr lang="en-US" sz="5000" i="1" dirty="0" smtClean="0"/>
          </a:p>
          <a:p>
            <a:r>
              <a:rPr lang="en-US" sz="5000" i="1" dirty="0" err="1" smtClean="0">
                <a:solidFill>
                  <a:srgbClr val="C00000"/>
                </a:solidFill>
              </a:rPr>
              <a:t>Carnoy</a:t>
            </a:r>
            <a:r>
              <a:rPr lang="en-US" sz="5000" i="1" dirty="0" smtClean="0">
                <a:solidFill>
                  <a:srgbClr val="C00000"/>
                </a:solidFill>
              </a:rPr>
              <a:t> &amp; Chisholm (2008, p.33): </a:t>
            </a:r>
            <a:r>
              <a:rPr lang="en-US" sz="5000" dirty="0" smtClean="0"/>
              <a:t>“</a:t>
            </a:r>
            <a:r>
              <a:rPr lang="en-US" sz="5000" i="1" dirty="0" smtClean="0"/>
              <a:t>The </a:t>
            </a:r>
            <a:r>
              <a:rPr lang="en-US" sz="5000" i="1" dirty="0"/>
              <a:t>relatively low level of mathematics knowledge that teachers have in all </a:t>
            </a:r>
            <a:r>
              <a:rPr lang="en-US" sz="5000" b="1" i="1" dirty="0"/>
              <a:t>somewhat troubling. It raises some doubts about the preparation of the teacher </a:t>
            </a:r>
            <a:r>
              <a:rPr lang="en-US" sz="5000" b="1" i="1" dirty="0" err="1"/>
              <a:t>force</a:t>
            </a:r>
            <a:r>
              <a:rPr lang="en-US" sz="5000" i="1" dirty="0" err="1" smtClean="0"/>
              <a:t>but</a:t>
            </a:r>
            <a:r>
              <a:rPr lang="en-US" sz="5000" i="1" dirty="0" smtClean="0"/>
              <a:t> </a:t>
            </a:r>
            <a:r>
              <a:rPr lang="en-US" sz="5000" i="1" dirty="0"/>
              <a:t>the highest student [socioeconomic status] schools </a:t>
            </a:r>
            <a:r>
              <a:rPr lang="en-US" sz="5000" i="1" dirty="0" smtClean="0"/>
              <a:t>is</a:t>
            </a:r>
            <a:r>
              <a:rPr lang="en-US" sz="5000" dirty="0" smtClean="0"/>
              <a:t>”.</a:t>
            </a:r>
          </a:p>
          <a:p>
            <a:endParaRPr lang="en-US" sz="5000" dirty="0"/>
          </a:p>
          <a:p>
            <a:r>
              <a:rPr lang="en-ZA" sz="5000" dirty="0">
                <a:solidFill>
                  <a:srgbClr val="C00000"/>
                </a:solidFill>
              </a:rPr>
              <a:t>Taylor &amp; Taylor (2013, p. 230</a:t>
            </a:r>
            <a:r>
              <a:rPr lang="en-ZA" sz="5000" dirty="0" smtClean="0">
                <a:solidFill>
                  <a:srgbClr val="C00000"/>
                </a:solidFill>
              </a:rPr>
              <a:t>): </a:t>
            </a:r>
            <a:r>
              <a:rPr lang="en-US" sz="5000" dirty="0" smtClean="0"/>
              <a:t>“</a:t>
            </a:r>
            <a:r>
              <a:rPr lang="en-US" sz="5000" i="1" dirty="0"/>
              <a:t>The subject knowledge base of the majority of South African grade 6 mathematics teachers is </a:t>
            </a:r>
            <a:r>
              <a:rPr lang="en-US" sz="5000" b="1" i="1" dirty="0"/>
              <a:t>simply inadequate</a:t>
            </a:r>
            <a:r>
              <a:rPr lang="en-US" sz="5000" i="1" dirty="0"/>
              <a:t> to provide learners with a principled understanding of the discipline…providing teachers with a deep conceptual understanding of their subject should be the main focus for both pre- and in-service teacher training</a:t>
            </a:r>
            <a:r>
              <a:rPr lang="en-US" sz="5000" dirty="0" smtClean="0"/>
              <a:t>”. </a:t>
            </a:r>
            <a:endParaRPr lang="en-ZA" sz="5000" dirty="0"/>
          </a:p>
          <a:p>
            <a:endParaRPr lang="en-ZA" sz="2800" dirty="0"/>
          </a:p>
          <a:p>
            <a:pPr marL="0" indent="0" algn="just">
              <a:buNone/>
            </a:pPr>
            <a:endParaRPr lang="en-ZA" sz="3000" i="1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138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(2014) research on mathematics teacher content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Using SACMEQ 2007 teacher test, </a:t>
            </a:r>
            <a:r>
              <a:rPr lang="en-US" sz="2800" dirty="0" err="1" smtClean="0"/>
              <a:t>Venkat</a:t>
            </a:r>
            <a:r>
              <a:rPr lang="en-US" sz="2800" dirty="0" smtClean="0"/>
              <a:t> &amp; Spaull classify the 42 items in the SACMEQ </a:t>
            </a:r>
            <a:r>
              <a:rPr lang="en-US" sz="2800" dirty="0" err="1" smtClean="0"/>
              <a:t>maths</a:t>
            </a:r>
            <a:r>
              <a:rPr lang="en-US" sz="2800" dirty="0" smtClean="0"/>
              <a:t> teacher test according to </a:t>
            </a:r>
            <a:r>
              <a:rPr lang="en-US" sz="2800" u="sng" dirty="0" smtClean="0"/>
              <a:t>content strand </a:t>
            </a:r>
            <a:r>
              <a:rPr lang="en-US" sz="2800" dirty="0" smtClean="0"/>
              <a:t>and </a:t>
            </a:r>
            <a:r>
              <a:rPr lang="en-US" sz="2800" u="sng" dirty="0" smtClean="0"/>
              <a:t>grade level</a:t>
            </a:r>
          </a:p>
          <a:p>
            <a:pPr lvl="1"/>
            <a:r>
              <a:rPr lang="en-US" sz="2000" dirty="0" smtClean="0"/>
              <a:t>9 items at Gr4/5 level</a:t>
            </a:r>
          </a:p>
          <a:p>
            <a:pPr lvl="1"/>
            <a:r>
              <a:rPr lang="en-US" sz="2000" dirty="0" smtClean="0"/>
              <a:t>19 items at Gr6/7 level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14 items at Gr 8/9 level</a:t>
            </a:r>
          </a:p>
          <a:p>
            <a:r>
              <a:rPr lang="en-US" sz="2800" dirty="0" smtClean="0"/>
              <a:t>Classify teachers based on grade-level using a 60% minimum mark requirement for threshold </a:t>
            </a:r>
          </a:p>
          <a:p>
            <a:pPr lvl="1"/>
            <a:r>
              <a:rPr lang="en-US" sz="2400" dirty="0" smtClean="0"/>
              <a:t>Less than grade 4/5 	content knowledge</a:t>
            </a:r>
          </a:p>
          <a:p>
            <a:pPr lvl="1"/>
            <a:r>
              <a:rPr lang="en-US" sz="2400" dirty="0" smtClean="0"/>
              <a:t>Grades 4 &amp; 5 		content knowledge</a:t>
            </a:r>
          </a:p>
          <a:p>
            <a:pPr lvl="1"/>
            <a:r>
              <a:rPr lang="en-US" sz="2400" dirty="0" smtClean="0"/>
              <a:t>Grades 4, 5, 6 ,7 		content knowledge</a:t>
            </a:r>
          </a:p>
          <a:p>
            <a:pPr lvl="1"/>
            <a:r>
              <a:rPr lang="en-US" sz="2400" dirty="0" smtClean="0"/>
              <a:t>Grades 4, 5, 6, 7, 8 and 9 	content knowledge</a:t>
            </a:r>
          </a:p>
          <a:p>
            <a:pPr marL="457200" lvl="1" indent="0">
              <a:buNone/>
            </a:pPr>
            <a:endParaRPr lang="en-US" sz="1700" i="1" dirty="0" smtClean="0"/>
          </a:p>
          <a:p>
            <a:pPr marL="457200" lvl="1" indent="0">
              <a:buNone/>
            </a:pPr>
            <a:r>
              <a:rPr lang="en-US" sz="1700" i="1" dirty="0" smtClean="0"/>
              <a:t>*Given that the test items were structured in MCQ format all responses were corrected using </a:t>
            </a:r>
            <a:r>
              <a:rPr lang="en-US" sz="1700" i="1" dirty="0" err="1" smtClean="0"/>
              <a:t>Frary’s</a:t>
            </a:r>
            <a:r>
              <a:rPr lang="en-US" sz="1700" i="1" dirty="0" smtClean="0"/>
              <a:t> correction formula</a:t>
            </a:r>
            <a:endParaRPr lang="en-US" sz="17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990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 smtClean="0"/>
              <a:t>Forthcoming work on primary school mathematics teachers in SA </a:t>
            </a:r>
            <a:r>
              <a:rPr lang="en-ZA" sz="1600" dirty="0" smtClean="0"/>
              <a:t>(Spaull &amp; Venkat, 2014)</a:t>
            </a:r>
            <a:endParaRPr lang="en-Z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14</a:t>
            </a:fld>
            <a:endParaRPr lang="en-ZA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037193185"/>
              </p:ext>
            </p:extLst>
          </p:nvPr>
        </p:nvGraphicFramePr>
        <p:xfrm>
          <a:off x="539552" y="2564904"/>
          <a:ext cx="8064896" cy="386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43608" y="1700808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/>
              <a:t>Figure 1: Proportion of South African grade 6 mathematics teachers by content knowledge (CK) group - SACMEQ 2007 (with 95% confidence interval</a:t>
            </a:r>
            <a:r>
              <a:rPr lang="en-ZA" sz="1600" b="1" dirty="0" smtClean="0"/>
              <a:t>) </a:t>
            </a:r>
            <a:r>
              <a:rPr lang="en-ZA" sz="1600" b="1" dirty="0"/>
              <a:t>[401 Gr6 maths teachers]</a:t>
            </a:r>
          </a:p>
          <a:p>
            <a:endParaRPr lang="en-ZA" sz="1600" b="1" dirty="0"/>
          </a:p>
        </p:txBody>
      </p:sp>
    </p:spTree>
    <p:extLst>
      <p:ext uri="{BB962C8B-B14F-4D97-AF65-F5344CB8AC3E}">
        <p14:creationId xmlns:p14="http://schemas.microsoft.com/office/powerpoint/2010/main" xmlns="" val="13568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200" dirty="0"/>
              <a:t>P</a:t>
            </a:r>
            <a:r>
              <a:rPr lang="en-ZA" sz="3200" dirty="0" smtClean="0"/>
              <a:t>rimary </a:t>
            </a:r>
            <a:r>
              <a:rPr lang="en-ZA" sz="3200" dirty="0"/>
              <a:t>school mathematics teachers in SA 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2000" dirty="0" smtClean="0"/>
              <a:t>(Venkat &amp; Spaull, 2014)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15</a:t>
            </a:fld>
            <a:endParaRPr lang="en-ZA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954941352"/>
              </p:ext>
            </p:extLst>
          </p:nvPr>
        </p:nvGraphicFramePr>
        <p:xfrm>
          <a:off x="539552" y="2420888"/>
          <a:ext cx="80648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115616" y="1628800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/>
              <a:t>Figure 4: Average percentage correct on all 42 items in SACMEQ 2007 mathematics teacher test by quintile of school socioeconomic status and school location (corrected for guessing</a:t>
            </a:r>
            <a:r>
              <a:rPr lang="en-ZA" sz="1400" b="1" dirty="0" smtClean="0"/>
              <a:t>) [401 Gr6 maths teachers]</a:t>
            </a:r>
            <a:endParaRPr lang="en-ZA" sz="1400" b="1" dirty="0"/>
          </a:p>
        </p:txBody>
      </p:sp>
    </p:spTree>
    <p:extLst>
      <p:ext uri="{BB962C8B-B14F-4D97-AF65-F5344CB8AC3E}">
        <p14:creationId xmlns:p14="http://schemas.microsoft.com/office/powerpoint/2010/main" xmlns="" val="204677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200" dirty="0"/>
              <a:t>P</a:t>
            </a:r>
            <a:r>
              <a:rPr lang="en-ZA" sz="3200" dirty="0" smtClean="0"/>
              <a:t>rimary </a:t>
            </a:r>
            <a:r>
              <a:rPr lang="en-ZA" sz="3200" dirty="0"/>
              <a:t>school mathematics teachers in SA 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2000" dirty="0" smtClean="0"/>
              <a:t>(Venkat &amp; Spaull, 2014)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16</a:t>
            </a:fld>
            <a:endParaRPr lang="en-ZA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605811316"/>
              </p:ext>
            </p:extLst>
          </p:nvPr>
        </p:nvGraphicFramePr>
        <p:xfrm>
          <a:off x="539552" y="2204864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162880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/>
              <a:t>Figure 5: Proportion of Grade 6 mathematics teachers by CK grouping and quintile of school socioeconomic status (SACMEQ 2007) - with 95% confidence </a:t>
            </a:r>
            <a:r>
              <a:rPr lang="en-ZA" sz="1400" b="1" dirty="0" smtClean="0"/>
              <a:t>intervals </a:t>
            </a:r>
            <a:r>
              <a:rPr lang="en-ZA" sz="1400" b="1" dirty="0"/>
              <a:t> [401 Gr6 maths teachers</a:t>
            </a:r>
            <a:r>
              <a:rPr lang="en-ZA" sz="1400" b="1" dirty="0" smtClean="0"/>
              <a:t>]</a:t>
            </a:r>
            <a:endParaRPr lang="en-ZA" sz="1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31146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17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knowledge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78519113"/>
              </p:ext>
            </p:extLst>
          </p:nvPr>
        </p:nvGraphicFramePr>
        <p:xfrm>
          <a:off x="3555999" y="23308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3861048"/>
            <a:ext cx="4123767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GB" sz="1600" dirty="0"/>
              <a:t>“For every increment of performance I demand from you, </a:t>
            </a:r>
            <a:r>
              <a:rPr lang="en-GB" sz="1600" b="1" u="sng" dirty="0"/>
              <a:t>I have an equal responsibility to provide you with the capacity to meet that expectation</a:t>
            </a:r>
            <a:r>
              <a:rPr lang="en-GB" sz="1600" dirty="0"/>
              <a:t>. Likewise, for every investment you make in my skill and knowledge, I have a reciprocal responsibility to demonstrate some new increment in performance” (Elmore, 2004b, p. 93)</a:t>
            </a:r>
            <a:r>
              <a:rPr lang="en-GB" sz="1600" dirty="0" smtClean="0"/>
              <a:t>.</a:t>
            </a:r>
          </a:p>
          <a:p>
            <a:pPr lvl="0" algn="just"/>
            <a:endParaRPr lang="en-GB" sz="1600" i="1" dirty="0" smtClean="0">
              <a:sym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132856"/>
            <a:ext cx="274917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Teachers cannot teach what they do not know.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2996952"/>
            <a:ext cx="274917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Demonizing teachers is popular, but unhelpful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40688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1679C8-F20C-3240-B088-1C55C425D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4E210-DDA4-D648-A5EC-4115D1F67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0BE566-0DF3-0644-BFB1-DD6CEB949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1CA1F7-7A35-BA4B-8A6C-EDA990550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AEBD7B-D87D-B241-9397-77EEFC72C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EED9F-14DB-E04F-A8B7-4C013FBC2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1679C8-F20C-3240-B088-1C55C425D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4E210-DDA4-D648-A5EC-4115D1F67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0BE566-0DF3-0644-BFB1-DD6CEB949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1CA1F7-7A35-BA4B-8A6C-EDA990550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AEBD7B-D87D-B241-9397-77EEFC72C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EED9F-14DB-E04F-A8B7-4C013FBC2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  <p:bldP spid="8" grpId="0" animBg="1"/>
      <p:bldP spid="8" grpId="1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18</a:t>
            </a:fld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539552" y="116632"/>
            <a:ext cx="8064896" cy="1785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514350" indent="-514350" algn="ctr">
              <a:buAutoNum type="arabicParenR"/>
            </a:pPr>
            <a:r>
              <a:rPr lang="en-US" sz="4000" b="1" dirty="0" err="1" smtClean="0">
                <a:solidFill>
                  <a:srgbClr val="800000"/>
                </a:solidFill>
              </a:rPr>
              <a:t>IN</a:t>
            </a:r>
            <a:r>
              <a:rPr lang="en-US" sz="4000" dirty="0" err="1" smtClean="0">
                <a:solidFill>
                  <a:srgbClr val="800000"/>
                </a:solidFill>
              </a:rPr>
              <a:t>-service</a:t>
            </a:r>
            <a:r>
              <a:rPr lang="en-US" sz="4000" dirty="0" smtClean="0">
                <a:solidFill>
                  <a:srgbClr val="800000"/>
                </a:solidFill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</a:rPr>
              <a:t>vs</a:t>
            </a:r>
            <a:r>
              <a:rPr lang="en-US" sz="4000" b="1" dirty="0" smtClean="0">
                <a:solidFill>
                  <a:srgbClr val="800000"/>
                </a:solidFill>
              </a:rPr>
              <a:t> PRE</a:t>
            </a:r>
            <a:r>
              <a:rPr lang="en-US" sz="4000" dirty="0" smtClean="0">
                <a:solidFill>
                  <a:srgbClr val="800000"/>
                </a:solidFill>
              </a:rPr>
              <a:t>-service </a:t>
            </a:r>
          </a:p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teacher training/development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276872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Don’t focus only, or primarily, on initial teacher-</a:t>
            </a:r>
            <a:r>
              <a:rPr lang="en-US" sz="2800" dirty="0" err="1"/>
              <a:t>ed</a:t>
            </a:r>
            <a:r>
              <a:rPr lang="en-US" sz="2000" dirty="0"/>
              <a:t> (cue opposition from the folk in </a:t>
            </a:r>
            <a:r>
              <a:rPr lang="en-US" sz="2000" dirty="0" err="1"/>
              <a:t>ed</a:t>
            </a:r>
            <a:r>
              <a:rPr lang="en-US" sz="2000" dirty="0"/>
              <a:t>-faculties </a:t>
            </a:r>
            <a:r>
              <a:rPr lang="en-US" sz="2000" dirty="0">
                <a:sym typeface="Wingdings"/>
              </a:rPr>
              <a:t>)</a:t>
            </a:r>
            <a:br>
              <a:rPr lang="en-US" sz="2000" dirty="0">
                <a:sym typeface="Wingdings"/>
              </a:rPr>
            </a:br>
            <a:endParaRPr lang="en-US" sz="20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You </a:t>
            </a:r>
            <a:r>
              <a:rPr lang="en-US" sz="2800" dirty="0"/>
              <a:t>cannot improve the quality of teaching unless we somehow improve the quality of </a:t>
            </a:r>
            <a:r>
              <a:rPr lang="en-US" sz="2800" b="1" u="sng" dirty="0">
                <a:solidFill>
                  <a:srgbClr val="FF0000"/>
                </a:solidFill>
              </a:rPr>
              <a:t>existing</a:t>
            </a:r>
            <a:r>
              <a:rPr lang="en-US" sz="2800" b="1" u="sng" dirty="0"/>
              <a:t> teachers </a:t>
            </a:r>
            <a:r>
              <a:rPr lang="en-US" sz="2800" dirty="0"/>
              <a:t>and </a:t>
            </a:r>
            <a:r>
              <a:rPr lang="en-US" sz="2800" b="1" u="sng" dirty="0">
                <a:solidFill>
                  <a:srgbClr val="FF0000"/>
                </a:solidFill>
              </a:rPr>
              <a:t>existing</a:t>
            </a:r>
            <a:r>
              <a:rPr lang="en-US" sz="2800" b="1" u="sng" dirty="0"/>
              <a:t> teaching </a:t>
            </a:r>
            <a:r>
              <a:rPr lang="en-US" sz="2800" b="1" u="sng" dirty="0" smtClean="0"/>
              <a:t>practices</a:t>
            </a:r>
          </a:p>
          <a:p>
            <a:pPr marL="285750" indent="-285750">
              <a:buFont typeface="Arial"/>
              <a:buChar char="•"/>
            </a:pPr>
            <a:endParaRPr lang="en-US" sz="2800" b="1" u="sng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Useful to think about </a:t>
            </a:r>
            <a:r>
              <a:rPr lang="en-US" sz="2800" b="1" dirty="0" smtClean="0"/>
              <a:t>STOCK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b="1" dirty="0" smtClean="0"/>
              <a:t>FLOW</a:t>
            </a:r>
            <a:r>
              <a:rPr lang="en-US" sz="2800" dirty="0" smtClean="0"/>
              <a:t> of teachers…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025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Hendrik</a:t>
            </a:r>
            <a:r>
              <a:rPr lang="en-US" dirty="0" smtClean="0"/>
              <a:t> van </a:t>
            </a:r>
            <a:r>
              <a:rPr lang="en-US" dirty="0" err="1" smtClean="0"/>
              <a:t>Broekhuizen</a:t>
            </a:r>
            <a:r>
              <a:rPr lang="en-US" dirty="0" smtClean="0"/>
              <a:t> (ongoing research)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19</a:t>
            </a:fld>
            <a:endParaRPr lang="en-ZA"/>
          </a:p>
        </p:txBody>
      </p:sp>
      <p:pic>
        <p:nvPicPr>
          <p:cNvPr id="6" name="Picture 5" descr="Screen Shot 2014-10-13 at 11.13.0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497" y="1628800"/>
            <a:ext cx="8914503" cy="503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3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axiomatic approach to talking about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Framing: The SA education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Focusing on teachers</a:t>
            </a:r>
          </a:p>
          <a:p>
            <a:pPr marL="914400" lvl="1" indent="-514350"/>
            <a:r>
              <a:rPr lang="en-US" dirty="0" smtClean="0"/>
              <a:t>Teacher content knowledge</a:t>
            </a:r>
          </a:p>
          <a:p>
            <a:pPr marL="914400" lvl="1" indent="-514350"/>
            <a:r>
              <a:rPr lang="en-US" b="1" dirty="0" smtClean="0"/>
              <a:t>Teacher training (</a:t>
            </a:r>
            <a:r>
              <a:rPr lang="en-US" b="1" dirty="0" err="1" smtClean="0"/>
              <a:t>esp</a:t>
            </a:r>
            <a:r>
              <a:rPr lang="en-US" b="1" dirty="0" smtClean="0"/>
              <a:t> in-service teacher training)</a:t>
            </a:r>
          </a:p>
          <a:p>
            <a:pPr marL="914400" lvl="1" indent="-514350"/>
            <a:r>
              <a:rPr lang="en-US" b="1" dirty="0" smtClean="0"/>
              <a:t>The need to differentiate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thoughts on the way forward</a:t>
            </a:r>
          </a:p>
          <a:p>
            <a:pPr marL="857250" lvl="1" indent="-457200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754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‘Stock’ </a:t>
            </a:r>
            <a:r>
              <a:rPr lang="en-US" dirty="0" err="1" smtClean="0"/>
              <a:t>vs</a:t>
            </a:r>
            <a:r>
              <a:rPr lang="en-US" dirty="0" smtClean="0"/>
              <a:t> ‘Flow’ of teachers in 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20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36912"/>
            <a:ext cx="66421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0232" y="5517232"/>
            <a:ext cx="2304256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Teachers retiring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Teachers moving into other professions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Teachers immigrating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Teachers dying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628800"/>
            <a:ext cx="266429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New teachers (</a:t>
            </a:r>
            <a:r>
              <a:rPr lang="en-US" sz="1400" dirty="0" err="1" smtClean="0"/>
              <a:t>B.Ed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New teachers (PGCE)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New teachers (foreigners)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New teachers (unregistered)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3861048"/>
            <a:ext cx="23042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 2012 there were </a:t>
            </a:r>
            <a:r>
              <a:rPr lang="en-US" b="1" dirty="0" smtClean="0"/>
              <a:t>425,167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teachers </a:t>
            </a:r>
          </a:p>
          <a:p>
            <a:r>
              <a:rPr lang="en-US" sz="700" dirty="0" smtClean="0"/>
              <a:t>(Education Statistics 2012, p4)</a:t>
            </a:r>
            <a:endParaRPr lang="en-US" sz="700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206084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 Martin </a:t>
            </a:r>
            <a:r>
              <a:rPr lang="en-US" dirty="0" err="1" smtClean="0">
                <a:sym typeface="Wingdings"/>
              </a:rPr>
              <a:t>Gustafsson</a:t>
            </a:r>
            <a:r>
              <a:rPr lang="en-US" dirty="0" smtClean="0">
                <a:sym typeface="Wingdings"/>
              </a:rPr>
              <a:t> estimated that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19 100 </a:t>
            </a:r>
            <a:r>
              <a:rPr lang="en-US" dirty="0" smtClean="0">
                <a:sym typeface="Wingdings"/>
              </a:rPr>
              <a:t>qualified educators joined the education system annually between 2005 and 2008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373216"/>
            <a:ext cx="4032448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we don’t crack the issue of in-service teacher development in the next 20 years (i.e. providing existing teachers with meaningful learning opportunities) we are basically “screwed”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99695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5%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6558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3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(1b) Find substance and reject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21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376368" cy="229358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8229600" cy="299695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lvl="1" algn="just"/>
            <a:r>
              <a:rPr lang="en-US" sz="2000" dirty="0" smtClean="0"/>
              <a:t>If we want to make headway with teacher development (which is in everyone’s interests) we need to be basing interventions on </a:t>
            </a:r>
            <a:r>
              <a:rPr lang="en-US" sz="2000" b="1" dirty="0" smtClean="0">
                <a:solidFill>
                  <a:srgbClr val="FF0000"/>
                </a:solidFill>
              </a:rPr>
              <a:t>reliable evidence</a:t>
            </a:r>
            <a:r>
              <a:rPr lang="en-US" sz="2000" dirty="0" smtClean="0"/>
              <a:t> NOT on politics or fads or what looks good on paper</a:t>
            </a:r>
          </a:p>
          <a:p>
            <a:pPr lvl="1" algn="just"/>
            <a:r>
              <a:rPr lang="en-US" sz="2000" b="1" dirty="0" smtClean="0"/>
              <a:t>Nothing is properly evaluated</a:t>
            </a:r>
            <a:r>
              <a:rPr lang="en-US" sz="2000" dirty="0" smtClean="0"/>
              <a:t>. Evaluation is always an after-thought in education. Imagine if we used the same logic in health “</a:t>
            </a:r>
            <a:r>
              <a:rPr lang="en-US" sz="2000" i="1" dirty="0" smtClean="0"/>
              <a:t>This treatment for cancer looks great on paper, let’s do it</a:t>
            </a:r>
            <a:r>
              <a:rPr lang="en-US" sz="2000" dirty="0" smtClean="0"/>
              <a:t>”, “</a:t>
            </a:r>
            <a:r>
              <a:rPr lang="en-US" sz="2000" i="1" dirty="0" smtClean="0"/>
              <a:t>This homeopathic remedy worked for my cousin’s daughter so let’s roll it out to the whole country</a:t>
            </a:r>
            <a:r>
              <a:rPr lang="en-US" sz="2000" dirty="0" smtClean="0"/>
              <a:t>”</a:t>
            </a:r>
          </a:p>
          <a:p>
            <a:pPr lvl="1" algn="just"/>
            <a:r>
              <a:rPr lang="en-US" sz="2000" dirty="0" smtClean="0"/>
              <a:t>We currently don’t know what works when it comes to in-service teacher training programs. Maybe we know what works in those 5 schools with that one inspirational manager and those few academics in that one circuit, but no one knows what works at anything like scale (circuit+). No one. Not the academics (educationists </a:t>
            </a:r>
            <a:r>
              <a:rPr lang="en-US" sz="2000" i="1" dirty="0" smtClean="0"/>
              <a:t>or</a:t>
            </a:r>
            <a:r>
              <a:rPr lang="en-US" sz="2000" dirty="0" smtClean="0"/>
              <a:t> economists), not the NGOs, not DBE, not the unions, not GPLMS, not LITNUM, not Pearson, not NEEDU. No one.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020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(1b) Commitment to </a:t>
            </a:r>
            <a:r>
              <a:rPr lang="en-US" sz="3600" b="1" dirty="0" smtClean="0"/>
              <a:t>substance</a:t>
            </a:r>
            <a:r>
              <a:rPr lang="en-US" sz="3600" dirty="0" smtClean="0"/>
              <a:t> not </a:t>
            </a:r>
            <a:r>
              <a:rPr lang="en-US" sz="3600" b="1" dirty="0" smtClean="0"/>
              <a:t>form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Evaluation is key </a:t>
            </a:r>
            <a:r>
              <a:rPr lang="en-US" dirty="0" smtClean="0"/>
              <a:t>– unless we are evaluating what we are doing we don’t know if it works. We are scattering bricks in a room as opposed to building a wall. We should only ever take things to scale IF they have been evaluated and shown to be effective in various settings and at various scales (</a:t>
            </a:r>
            <a:r>
              <a:rPr lang="en-US" dirty="0" err="1" smtClean="0"/>
              <a:t>ala</a:t>
            </a:r>
            <a:r>
              <a:rPr lang="en-US" dirty="0" smtClean="0"/>
              <a:t> </a:t>
            </a:r>
            <a:r>
              <a:rPr lang="en-US" dirty="0" err="1" smtClean="0"/>
              <a:t>Borko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Identify master-teachers </a:t>
            </a:r>
            <a:r>
              <a:rPr lang="en-US" dirty="0" smtClean="0"/>
              <a:t>– To improve the quality of teachers currently in schools we need a small army of high-quality teacher-trainers (GPLMS?). </a:t>
            </a:r>
          </a:p>
          <a:p>
            <a:pPr lvl="1"/>
            <a:r>
              <a:rPr lang="en-US" dirty="0" smtClean="0"/>
              <a:t>We </a:t>
            </a:r>
            <a:r>
              <a:rPr lang="en-US" i="1" dirty="0" smtClean="0"/>
              <a:t>have</a:t>
            </a:r>
            <a:r>
              <a:rPr lang="en-US" dirty="0" smtClean="0"/>
              <a:t> to find a way of identifying master-teachers and create the institutional frameworks to give them time and incentives to develop programs that help teachers. </a:t>
            </a:r>
          </a:p>
          <a:p>
            <a:pPr lvl="1"/>
            <a:r>
              <a:rPr lang="en-US" dirty="0" smtClean="0"/>
              <a:t>There are brilliant teachers in all different types of schools but we currently have no idea who they are or where they are</a:t>
            </a:r>
          </a:p>
          <a:p>
            <a:pPr lvl="1"/>
            <a:r>
              <a:rPr lang="en-US" dirty="0" smtClean="0"/>
              <a:t>Serves the dual purpose of giving prestige (and benefits) to excellent teachers AND they are our best bet if getting out of the quagmire (not academics or NGOs or government)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22</a:t>
            </a:fld>
            <a:endParaRPr lang="en-ZA"/>
          </a:p>
        </p:txBody>
      </p:sp>
      <p:grpSp>
        <p:nvGrpSpPr>
          <p:cNvPr id="7" name="Group 6"/>
          <p:cNvGrpSpPr/>
          <p:nvPr/>
        </p:nvGrpSpPr>
        <p:grpSpPr>
          <a:xfrm>
            <a:off x="2915816" y="2966116"/>
            <a:ext cx="6085284" cy="3891884"/>
            <a:chOff x="2915816" y="2852936"/>
            <a:chExt cx="6085284" cy="38918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176" y="3645024"/>
              <a:ext cx="2844924" cy="3099796"/>
            </a:xfrm>
            <a:prstGeom prst="rect">
              <a:avLst/>
            </a:prstGeom>
          </p:spPr>
        </p:pic>
        <p:sp>
          <p:nvSpPr>
            <p:cNvPr id="6" name="Oval Callout 5"/>
            <p:cNvSpPr/>
            <p:nvPr/>
          </p:nvSpPr>
          <p:spPr>
            <a:xfrm flipH="1">
              <a:off x="2915816" y="2852936"/>
              <a:ext cx="3295960" cy="1824100"/>
            </a:xfrm>
            <a:prstGeom prst="wedgeEllipseCallout">
              <a:avLst>
                <a:gd name="adj1" fmla="val -65692"/>
                <a:gd name="adj2" fmla="val 7183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“</a:t>
              </a:r>
              <a:r>
                <a:rPr lang="en-US" sz="2400" b="1" i="1" dirty="0"/>
                <a:t>Let a thousand flowers bloom</a:t>
              </a:r>
              <a:r>
                <a:rPr lang="en-US" sz="2400" b="1" dirty="0"/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651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362274"/>
          </a:xfrm>
        </p:spPr>
        <p:txBody>
          <a:bodyPr>
            <a:noAutofit/>
          </a:bodyPr>
          <a:lstStyle/>
          <a:p>
            <a:r>
              <a:rPr lang="en-US" sz="3200" dirty="0" smtClean="0"/>
              <a:t>(2) Need to be more nuanced when talking about “teachers”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There are large inter-provincial and inter-quintile differences in school practices…but also intra-province and intra-quintile differences </a:t>
            </a:r>
            <a:r>
              <a:rPr lang="en-US" sz="24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need to differentiate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130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6558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ZA" sz="3100" b="1" dirty="0">
                <a:ea typeface="+mn-ea"/>
              </a:rPr>
              <a:t>How often do you send pupils home when the teacher is absent? (SACMEQ 3)</a:t>
            </a:r>
            <a:endParaRPr lang="en-ZA" sz="3100" b="1" dirty="0" smtClean="0">
              <a:ea typeface="+mn-ea"/>
            </a:endParaRPr>
          </a:p>
          <a:p>
            <a:pPr>
              <a:defRPr/>
            </a:pPr>
            <a:endParaRPr lang="en-ZA" sz="2400" dirty="0">
              <a:ea typeface="+mn-ea"/>
            </a:endParaRP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>
              <a:defRPr/>
            </a:pPr>
            <a:endParaRPr lang="en-ZA" sz="2400" dirty="0">
              <a:ea typeface="+mn-ea"/>
            </a:endParaRP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>
              <a:defRPr/>
            </a:pPr>
            <a:endParaRPr lang="en-ZA" sz="2400" dirty="0">
              <a:ea typeface="+mn-ea"/>
            </a:endParaRP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ZA" sz="2400" dirty="0" smtClean="0">
              <a:ea typeface="+mn-ea"/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en-ZA" sz="1800" dirty="0">
                <a:ea typeface="+mn-ea"/>
              </a:rPr>
              <a:t>	</a:t>
            </a:r>
            <a:r>
              <a:rPr lang="en-ZA" sz="1800" dirty="0" smtClean="0">
                <a:ea typeface="+mn-ea"/>
              </a:rPr>
              <a:t>					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en-ZA" sz="1800" dirty="0" smtClean="0">
                <a:ea typeface="+mn-ea"/>
              </a:rPr>
              <a:t>(S Taylor, 2011)</a:t>
            </a:r>
            <a:endParaRPr lang="en-ZA" sz="1800" dirty="0">
              <a:ea typeface="+mn-ea"/>
            </a:endParaRPr>
          </a:p>
          <a:p>
            <a:pPr>
              <a:defRPr/>
            </a:pPr>
            <a:endParaRPr lang="en-ZA" dirty="0">
              <a:ea typeface="+mn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74863" y="404813"/>
            <a:ext cx="4994275" cy="86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ZA" sz="3200" b="1" smtClean="0">
                <a:solidFill>
                  <a:srgbClr val="C00000"/>
                </a:solidFill>
              </a:rPr>
              <a:t>School practices</a:t>
            </a:r>
            <a:endParaRPr lang="en-ZA" sz="3200" b="1" dirty="0">
              <a:solidFill>
                <a:srgbClr val="C00000"/>
              </a:solidFill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276871"/>
            <a:ext cx="6480721" cy="474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12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0405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ZA" sz="2400" dirty="0" smtClean="0">
              <a:ea typeface="+mn-ea"/>
            </a:endParaRPr>
          </a:p>
          <a:p>
            <a:pPr>
              <a:defRPr/>
            </a:pPr>
            <a:r>
              <a:rPr lang="en-ZA" sz="2400" b="1" dirty="0" smtClean="0">
                <a:ea typeface="+mn-ea"/>
              </a:rPr>
              <a:t>How </a:t>
            </a:r>
            <a:r>
              <a:rPr lang="en-ZA" sz="2400" b="1" dirty="0">
                <a:ea typeface="+mn-ea"/>
              </a:rPr>
              <a:t>often do you leave pupils on their own when the teacher is absent? (SACMEQ 3</a:t>
            </a:r>
            <a:r>
              <a:rPr lang="en-ZA" sz="2400" b="1" dirty="0" smtClean="0">
                <a:ea typeface="+mn-ea"/>
              </a:rPr>
              <a:t>)</a:t>
            </a:r>
          </a:p>
          <a:p>
            <a:pPr>
              <a:defRPr/>
            </a:pPr>
            <a:endParaRPr lang="en-ZA" sz="2400" dirty="0">
              <a:ea typeface="+mn-ea"/>
            </a:endParaRP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>
              <a:defRPr/>
            </a:pPr>
            <a:endParaRPr lang="en-ZA" sz="2400" dirty="0">
              <a:ea typeface="+mn-ea"/>
            </a:endParaRP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>
              <a:defRPr/>
            </a:pPr>
            <a:endParaRPr lang="en-ZA" sz="2400" dirty="0">
              <a:ea typeface="+mn-ea"/>
            </a:endParaRP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>
              <a:defRPr/>
            </a:pPr>
            <a:endParaRPr lang="en-ZA" sz="2400" dirty="0">
              <a:ea typeface="+mn-ea"/>
            </a:endParaRP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en-ZA" sz="1800" dirty="0">
                <a:ea typeface="+mn-ea"/>
              </a:rPr>
              <a:t>	</a:t>
            </a:r>
            <a:r>
              <a:rPr lang="en-ZA" sz="1800" dirty="0" smtClean="0">
                <a:ea typeface="+mn-ea"/>
              </a:rPr>
              <a:t>					(S Taylor, 2011)</a:t>
            </a:r>
          </a:p>
          <a:p>
            <a:pPr marL="0" indent="0">
              <a:buFont typeface="Arial" charset="0"/>
              <a:buNone/>
              <a:defRPr/>
            </a:pPr>
            <a:endParaRPr lang="en-ZA" dirty="0">
              <a:ea typeface="+mn-ea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79"/>
            <a:ext cx="6264696" cy="458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74863" y="404813"/>
            <a:ext cx="4994275" cy="86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ZA" sz="3200" b="1" smtClean="0">
                <a:solidFill>
                  <a:srgbClr val="C00000"/>
                </a:solidFill>
              </a:rPr>
              <a:t>School practices</a:t>
            </a:r>
            <a:endParaRPr lang="en-Z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5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6558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ZA" sz="2600" b="1" dirty="0">
                <a:ea typeface="+mn-ea"/>
              </a:rPr>
              <a:t>How often do you substitute an absent teacher with a qualified teacher? (SACMEQ 3)</a:t>
            </a: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>
              <a:defRPr/>
            </a:pPr>
            <a:endParaRPr lang="en-ZA" sz="2400" dirty="0">
              <a:ea typeface="+mn-ea"/>
            </a:endParaRP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>
              <a:defRPr/>
            </a:pPr>
            <a:endParaRPr lang="en-ZA" sz="2400" dirty="0">
              <a:ea typeface="+mn-ea"/>
            </a:endParaRP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>
              <a:defRPr/>
            </a:pPr>
            <a:endParaRPr lang="en-ZA" sz="2400" dirty="0">
              <a:ea typeface="+mn-ea"/>
            </a:endParaRPr>
          </a:p>
          <a:p>
            <a:pPr>
              <a:defRPr/>
            </a:pPr>
            <a:endParaRPr lang="en-ZA" sz="2400" dirty="0" smtClean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ZA" sz="2400" dirty="0" smtClean="0">
              <a:ea typeface="+mn-ea"/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en-ZA" sz="2400" dirty="0">
                <a:ea typeface="+mn-ea"/>
              </a:rPr>
              <a:t>	</a:t>
            </a:r>
            <a:r>
              <a:rPr lang="en-ZA" sz="2400" dirty="0" smtClean="0">
                <a:ea typeface="+mn-ea"/>
              </a:rPr>
              <a:t>					</a:t>
            </a:r>
            <a:r>
              <a:rPr lang="en-ZA" sz="1600" dirty="0" smtClean="0">
                <a:ea typeface="+mn-ea"/>
              </a:rPr>
              <a:t>(S Taylor, 2011)</a:t>
            </a:r>
            <a:endParaRPr lang="en-ZA" sz="1600" dirty="0">
              <a:ea typeface="+mn-ea"/>
            </a:endParaRPr>
          </a:p>
          <a:p>
            <a:pPr>
              <a:defRPr/>
            </a:pPr>
            <a:endParaRPr lang="en-ZA" dirty="0">
              <a:ea typeface="+mn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74863" y="404813"/>
            <a:ext cx="4994275" cy="86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ZA" sz="3200" b="1" smtClean="0">
                <a:solidFill>
                  <a:srgbClr val="C00000"/>
                </a:solidFill>
              </a:rPr>
              <a:t>School practices</a:t>
            </a:r>
            <a:endParaRPr lang="en-ZA" sz="3200" b="1" dirty="0">
              <a:solidFill>
                <a:srgbClr val="C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408712" cy="469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28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Teacher absenteeism</a:t>
            </a:r>
            <a:br>
              <a:rPr lang="en-ZA" dirty="0" smtClean="0"/>
            </a:br>
            <a:r>
              <a:rPr lang="en-ZA" sz="1800" dirty="0" smtClean="0"/>
              <a:t>SACMEQ III (2007)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1"/>
            <a:ext cx="3610744" cy="3312369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ZA" dirty="0" smtClean="0"/>
          </a:p>
          <a:p>
            <a:r>
              <a:rPr lang="en-ZA" sz="2400" dirty="0" smtClean="0"/>
              <a:t>What is the distribution of teacher (self-reported) absenteeism across school SES quintiles?</a:t>
            </a:r>
          </a:p>
          <a:p>
            <a:r>
              <a:rPr lang="en-ZA" sz="2400" dirty="0" smtClean="0"/>
              <a:t>See 2010 HSCR report on Khulisa Consortium Audit data </a:t>
            </a:r>
            <a:r>
              <a:rPr lang="en-ZA" sz="2400" dirty="0" smtClean="0">
                <a:sym typeface="Wingdings"/>
              </a:rPr>
              <a:t> Mondays and Fridays and 1-2 day leave instances make up vast majority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27</a:t>
            </a:fld>
            <a:endParaRPr lang="en-ZA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75252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624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(2) Averages are uniquely misleading in 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Talking about “</a:t>
            </a:r>
            <a:r>
              <a:rPr lang="en-US" sz="2400" i="1" dirty="0" smtClean="0"/>
              <a:t>South African teachers</a:t>
            </a:r>
            <a:r>
              <a:rPr lang="en-US" sz="2400" dirty="0" smtClean="0"/>
              <a:t>” isn’t that meaningful/helpful and in many instances is downright </a:t>
            </a:r>
            <a:r>
              <a:rPr lang="en-US" sz="2400" b="1" dirty="0" smtClean="0"/>
              <a:t>misleading</a:t>
            </a:r>
          </a:p>
          <a:p>
            <a:r>
              <a:rPr lang="en-US" sz="2400" dirty="0" smtClean="0"/>
              <a:t>Irrespective of your views about differential teacher pay we have a serious need for differentiating between teachers (in discussion, in the media, in analysis).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b="1" dirty="0" smtClean="0"/>
              <a:t>attract competent people </a:t>
            </a:r>
            <a:r>
              <a:rPr lang="en-US" sz="2000" dirty="0" smtClean="0"/>
              <a:t>into the profession these individuals need to be able to identify with a desirable sub-set of the teacher core. </a:t>
            </a:r>
            <a:endParaRPr lang="en-US" sz="2000" dirty="0"/>
          </a:p>
          <a:p>
            <a:pPr lvl="1"/>
            <a:r>
              <a:rPr lang="en-US" sz="2000" b="1" dirty="0" smtClean="0"/>
              <a:t>Hearts-and-minds campaign</a:t>
            </a:r>
            <a:r>
              <a:rPr lang="en-US" sz="2000" dirty="0" smtClean="0"/>
              <a:t> celebrating excellent/passionate/intelligent/ dedicated/self-sacrificial/empathetic/motivational teachers and differentiating them from a tainted minority. This CANNOT be a model-C </a:t>
            </a:r>
            <a:r>
              <a:rPr lang="en-US" sz="2000" dirty="0" err="1" smtClean="0"/>
              <a:t>vs</a:t>
            </a:r>
            <a:r>
              <a:rPr lang="en-US" sz="2000" dirty="0" smtClean="0"/>
              <a:t> non-model-C categorization. We have some excellent teachers in rural areas and Q1-3 schools which we should identify and hold them up as shining examples of what it means to be a teacher.</a:t>
            </a:r>
          </a:p>
          <a:p>
            <a:pPr lvl="1"/>
            <a:r>
              <a:rPr lang="en-US" sz="2000" dirty="0" smtClean="0"/>
              <a:t>We need to </a:t>
            </a:r>
            <a:r>
              <a:rPr lang="en-US" sz="2000" b="1" dirty="0" smtClean="0"/>
              <a:t>isolate and stigmatize “bad practices</a:t>
            </a:r>
            <a:r>
              <a:rPr lang="en-US" sz="2000" dirty="0" smtClean="0"/>
              <a:t>” rather than stigmatizing “teachers in general” which is the status quo</a:t>
            </a:r>
          </a:p>
          <a:p>
            <a:pPr lvl="2"/>
            <a:r>
              <a:rPr lang="en-US" sz="2100" dirty="0" smtClean="0"/>
              <a:t>These bad practices might be </a:t>
            </a:r>
            <a:r>
              <a:rPr lang="en-US" sz="2100" u="sng" dirty="0" smtClean="0"/>
              <a:t>widespread</a:t>
            </a:r>
            <a:r>
              <a:rPr lang="en-US" sz="2100" dirty="0" smtClean="0"/>
              <a:t> (absenteeism, shirking etc.), or </a:t>
            </a:r>
            <a:r>
              <a:rPr lang="en-US" sz="2100" u="sng" dirty="0" smtClean="0"/>
              <a:t>rare </a:t>
            </a:r>
            <a:r>
              <a:rPr lang="en-US" sz="2100" dirty="0" smtClean="0"/>
              <a:t>(rape, abuse, corruption) and in both instances we need to consistently differentiate and avoid statements like “</a:t>
            </a:r>
            <a:r>
              <a:rPr lang="en-US" sz="2100" i="1" dirty="0" smtClean="0"/>
              <a:t>teachers are incompetent</a:t>
            </a:r>
            <a:r>
              <a:rPr lang="en-US" sz="2100" dirty="0" smtClean="0"/>
              <a:t>” or “</a:t>
            </a:r>
            <a:r>
              <a:rPr lang="en-US" sz="2100" i="1" dirty="0" smtClean="0"/>
              <a:t>teachers are professional</a:t>
            </a:r>
            <a:r>
              <a:rPr lang="en-US" sz="2100" dirty="0" smtClean="0"/>
              <a:t>” – some teachers ARE incompetent but not all, and some teachers are professional but not all. We may disagree on whether we are talking about 5%, 10% or 40% but we don’t mean 100% and we don’t mean 0% can we PLEASE get away from talking about absolutes. </a:t>
            </a:r>
            <a:r>
              <a:rPr lang="en-US" sz="2100" b="1" dirty="0" smtClean="0">
                <a:solidFill>
                  <a:srgbClr val="FF0000"/>
                </a:solidFill>
              </a:rPr>
              <a:t>False dichotomies help politicians not kids</a:t>
            </a:r>
            <a:r>
              <a:rPr lang="en-US" sz="2100" dirty="0" smtClean="0"/>
              <a:t>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940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way forward look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29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00808"/>
            <a:ext cx="2963795" cy="450912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464496" cy="4525963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sz="2400" dirty="0" smtClean="0"/>
              <a:t>What are the tangible things that we all (and specifically EE) can do going forward regarding teachers and teaching?</a:t>
            </a:r>
          </a:p>
          <a:p>
            <a:pPr marL="400050"/>
            <a:r>
              <a:rPr lang="en-US" sz="2400" dirty="0"/>
              <a:t>Find </a:t>
            </a:r>
            <a:r>
              <a:rPr lang="en-US" sz="2400" b="1" dirty="0"/>
              <a:t>substance</a:t>
            </a:r>
            <a:r>
              <a:rPr lang="en-US" sz="2400" dirty="0"/>
              <a:t> and reject </a:t>
            </a:r>
            <a:r>
              <a:rPr lang="en-US" sz="2400" b="1" dirty="0"/>
              <a:t>form in teacher training</a:t>
            </a:r>
          </a:p>
          <a:p>
            <a:pPr marL="400050"/>
            <a:r>
              <a:rPr lang="en-US" sz="2400" b="1" dirty="0" smtClean="0"/>
              <a:t>Differentiate</a:t>
            </a:r>
            <a:r>
              <a:rPr lang="en-US" sz="2400" dirty="0" smtClean="0"/>
              <a:t> between teachers</a:t>
            </a:r>
          </a:p>
          <a:p>
            <a:pPr marL="400050"/>
            <a:r>
              <a:rPr lang="en-US" sz="2400" dirty="0" smtClean="0"/>
              <a:t>Hearts and minds campaign</a:t>
            </a:r>
          </a:p>
          <a:p>
            <a:pPr marL="400050"/>
            <a:r>
              <a:rPr lang="en-US" sz="2400" dirty="0" smtClean="0"/>
              <a:t>Everyone needs to come to the table and play ball </a:t>
            </a:r>
            <a:r>
              <a:rPr lang="en-US" sz="2400" dirty="0" smtClean="0">
                <a:sym typeface="Wingdings"/>
              </a:rPr>
              <a:t> can’t afford to keep going with the stalemate that we have (no DG for 2 years?! WTF?)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153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 axiomatic approach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600" dirty="0" smtClean="0"/>
              <a:t>Teachers exist because we care about learning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2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teaching profession does not have an independent reason to exist (i.e. independent of students learning).</a:t>
            </a:r>
          </a:p>
          <a:p>
            <a:r>
              <a:rPr lang="en-US" dirty="0" smtClean="0"/>
              <a:t>It should not exist ‘</a:t>
            </a:r>
            <a:r>
              <a:rPr lang="en-US" i="1" dirty="0" smtClean="0"/>
              <a:t>for its own sake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It is not an employment agency. </a:t>
            </a:r>
          </a:p>
          <a:p>
            <a:r>
              <a:rPr lang="en-US" dirty="0" smtClean="0"/>
              <a:t>It is not a voting bloc for hire. </a:t>
            </a:r>
          </a:p>
          <a:p>
            <a:r>
              <a:rPr lang="en-US" dirty="0" smtClean="0"/>
              <a:t>It serves a function and gains legitimacy by serving that function.</a:t>
            </a:r>
          </a:p>
          <a:p>
            <a:r>
              <a:rPr lang="en-US" dirty="0" smtClean="0"/>
              <a:t>It exists because we care about learning/education and teachers are an essential &amp; integral part of learning/education.</a:t>
            </a:r>
          </a:p>
          <a:p>
            <a:r>
              <a:rPr lang="en-US" dirty="0" smtClean="0"/>
              <a:t>Given the above the correct thing to focus on when discussing teachers is </a:t>
            </a:r>
            <a:r>
              <a:rPr lang="en-US" b="1" dirty="0" smtClean="0"/>
              <a:t>student</a:t>
            </a:r>
            <a:r>
              <a:rPr lang="en-US" dirty="0" smtClean="0"/>
              <a:t> </a:t>
            </a:r>
            <a:r>
              <a:rPr lang="en-US" b="1" dirty="0" smtClean="0"/>
              <a:t>learning – </a:t>
            </a:r>
            <a:r>
              <a:rPr lang="en-US" dirty="0" smtClean="0"/>
              <a:t>how do we improve and increase the ‘</a:t>
            </a:r>
            <a:r>
              <a:rPr lang="en-US" i="1" dirty="0" smtClean="0"/>
              <a:t>quality</a:t>
            </a:r>
            <a:r>
              <a:rPr lang="en-US" dirty="0" smtClean="0"/>
              <a:t>’ of what students learn and ‘</a:t>
            </a:r>
            <a:r>
              <a:rPr lang="en-US" i="1" dirty="0" smtClean="0"/>
              <a:t>volume</a:t>
            </a:r>
            <a:r>
              <a:rPr lang="en-US" dirty="0" smtClean="0"/>
              <a:t>’ of what they learn. </a:t>
            </a:r>
          </a:p>
          <a:p>
            <a:r>
              <a:rPr lang="en-US" dirty="0" smtClean="0"/>
              <a:t>Schooling is essentially about (1) the </a:t>
            </a:r>
            <a:r>
              <a:rPr lang="en-US" u="sng" dirty="0" smtClean="0"/>
              <a:t>student</a:t>
            </a:r>
            <a:r>
              <a:rPr lang="en-US" dirty="0" smtClean="0"/>
              <a:t>, and (2) the </a:t>
            </a:r>
            <a:r>
              <a:rPr lang="en-US" u="sng" dirty="0" smtClean="0"/>
              <a:t>teacher</a:t>
            </a:r>
            <a:r>
              <a:rPr lang="en-US" dirty="0" smtClean="0"/>
              <a:t> in the presence of (3) </a:t>
            </a:r>
            <a:r>
              <a:rPr lang="en-US" u="sng" dirty="0" smtClean="0"/>
              <a:t>content</a:t>
            </a:r>
            <a:r>
              <a:rPr lang="en-US" dirty="0" smtClean="0"/>
              <a:t>. (</a:t>
            </a:r>
            <a:r>
              <a:rPr lang="en-US" dirty="0" err="1" smtClean="0"/>
              <a:t>ala</a:t>
            </a:r>
            <a:r>
              <a:rPr lang="en-US" dirty="0" smtClean="0"/>
              <a:t> Elmore 2008)</a:t>
            </a:r>
          </a:p>
          <a:p>
            <a:r>
              <a:rPr lang="en-US" dirty="0" smtClean="0"/>
              <a:t>In all of our discussions around teachers we must keep in mind that the end goal is the </a:t>
            </a:r>
            <a:r>
              <a:rPr lang="en-US" b="1" dirty="0" smtClean="0"/>
              <a:t>STUDENT</a:t>
            </a:r>
            <a:r>
              <a:rPr lang="en-US" dirty="0" smtClean="0"/>
              <a:t>, not the teacher (although the teacher is often an ‘intermediate end-goal’, but not final end-goal). #</a:t>
            </a:r>
            <a:r>
              <a:rPr lang="en-US" b="1" dirty="0" smtClean="0"/>
              <a:t>perspective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469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363272" cy="3096344"/>
          </a:xfrm>
        </p:spPr>
        <p:txBody>
          <a:bodyPr>
            <a:normAutofit/>
          </a:bodyPr>
          <a:lstStyle/>
          <a:p>
            <a:r>
              <a:rPr lang="en-ZA" sz="7200" b="1" dirty="0" smtClean="0"/>
              <a:t>Thank you</a:t>
            </a:r>
            <a:r>
              <a:rPr lang="en-ZA" sz="4000" dirty="0" smtClean="0"/>
              <a:t/>
            </a:r>
            <a:br>
              <a:rPr lang="en-ZA" sz="4000" dirty="0" smtClean="0"/>
            </a:br>
            <a:r>
              <a:rPr lang="en-ZA" sz="4000" dirty="0" smtClean="0"/>
              <a:t>Comments?</a:t>
            </a:r>
            <a:br>
              <a:rPr lang="en-ZA" sz="4000" dirty="0" smtClean="0"/>
            </a:br>
            <a:r>
              <a:rPr lang="en-ZA" sz="1600" dirty="0" smtClean="0"/>
              <a:t/>
            </a:r>
            <a:br>
              <a:rPr lang="en-ZA" sz="1600" dirty="0" smtClean="0"/>
            </a:br>
            <a:r>
              <a:rPr lang="en-ZA" sz="1600" dirty="0" smtClean="0"/>
              <a:t>This presentation and papers available online at:</a:t>
            </a:r>
            <a:br>
              <a:rPr lang="en-ZA" sz="1600" dirty="0" smtClean="0"/>
            </a:br>
            <a:r>
              <a:rPr lang="en-ZA" sz="1800" dirty="0" smtClean="0">
                <a:hlinkClick r:id="rId3"/>
              </a:rPr>
              <a:t>www.nicspaull.com/research</a:t>
            </a:r>
            <a:r>
              <a:rPr lang="en-ZA" sz="1800" dirty="0" smtClean="0"/>
              <a:t>  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43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714202"/>
          </a:xfrm>
        </p:spPr>
        <p:txBody>
          <a:bodyPr>
            <a:normAutofit/>
          </a:bodyPr>
          <a:lstStyle/>
          <a:p>
            <a:r>
              <a:rPr lang="en-US" b="1" dirty="0" smtClean="0"/>
              <a:t>Framing</a:t>
            </a:r>
            <a:r>
              <a:rPr lang="en-US" dirty="0" smtClean="0"/>
              <a:t>: The SA education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237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Inequality: Two public schooling systems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5</a:t>
            </a:fld>
            <a:endParaRPr lang="en-ZA"/>
          </a:p>
        </p:txBody>
      </p:sp>
      <p:pic>
        <p:nvPicPr>
          <p:cNvPr id="5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159201" cy="520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901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Bimodality – indisputable fact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6</a:t>
            </a:fld>
            <a:endParaRPr lang="en-ZA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196752"/>
            <a:ext cx="280831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2736304" cy="198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76736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3"/>
            <a:ext cx="2671439" cy="212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808312" cy="204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Users\Nic Spaull\Dropbox\_SVDB work\UNICEF DBE - 2012\Graphs\All provinces\Kdensities\kdens lit by quint for SA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52028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357301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PIRLS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FF0000"/>
                </a:solidFill>
              </a:rPr>
              <a:t>TIMSS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FF0000"/>
                </a:solidFill>
              </a:rPr>
              <a:t>SACMEQ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FF0000"/>
                </a:solidFill>
              </a:rPr>
              <a:t>NSES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FF0000"/>
                </a:solidFill>
              </a:rPr>
              <a:t>ANA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FF0000"/>
                </a:solidFill>
              </a:rPr>
              <a:t>Matric</a:t>
            </a:r>
            <a:r>
              <a:rPr lang="en-US" dirty="0" smtClean="0"/>
              <a:t>… by </a:t>
            </a:r>
            <a:r>
              <a:rPr lang="en-US" b="1" dirty="0" smtClean="0">
                <a:solidFill>
                  <a:srgbClr val="92D050"/>
                </a:solidFill>
              </a:rPr>
              <a:t>Wealth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92D050"/>
                </a:solidFill>
              </a:rPr>
              <a:t>Language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92D050"/>
                </a:solidFill>
              </a:rPr>
              <a:t>Location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b="1" dirty="0" err="1" smtClean="0">
                <a:solidFill>
                  <a:srgbClr val="92D050"/>
                </a:solidFill>
              </a:rPr>
              <a:t>Dept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94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 rot="16200000">
            <a:off x="1013269" y="3355710"/>
            <a:ext cx="6186690" cy="306778"/>
            <a:chOff x="918450" y="2901113"/>
            <a:chExt cx="6186690" cy="960838"/>
          </a:xfrm>
          <a:solidFill>
            <a:schemeClr val="bg1">
              <a:lumMod val="65000"/>
            </a:schemeClr>
          </a:solidFill>
        </p:grpSpPr>
        <p:sp>
          <p:nvSpPr>
            <p:cNvPr id="108" name="Freeform 107"/>
            <p:cNvSpPr/>
            <p:nvPr/>
          </p:nvSpPr>
          <p:spPr>
            <a:xfrm>
              <a:off x="918450" y="2901116"/>
              <a:ext cx="1430464" cy="960835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5772" tIns="115772" rIns="115772" bIns="115772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ZA" sz="1600">
                  <a:solidFill>
                    <a:schemeClr val="tx1"/>
                  </a:solidFill>
                </a:rPr>
                <a:t>Attainment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261803" y="2901113"/>
              <a:ext cx="1601390" cy="960834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5772" tIns="115772" rIns="115772" bIns="115772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ZA" sz="1600">
                  <a:solidFill>
                    <a:schemeClr val="tx1"/>
                  </a:solidFill>
                </a:rPr>
                <a:t>Quality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503750" y="2901113"/>
              <a:ext cx="1601390" cy="960834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5772" tIns="115772" rIns="115772" bIns="115772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ZA" sz="1600">
                  <a:solidFill>
                    <a:schemeClr val="tx1"/>
                  </a:solidFill>
                </a:rPr>
                <a:t>Type</a:t>
              </a:r>
            </a:p>
          </p:txBody>
        </p:sp>
      </p:grp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28FC51-9BFC-564B-9477-4FC3705C83BD}" type="slidenum">
              <a:rPr lang="en-ZA" sz="1200">
                <a:solidFill>
                  <a:srgbClr val="898989"/>
                </a:solidFill>
              </a:rPr>
              <a:pPr eaLnBrk="1" hangingPunct="1"/>
              <a:t>7</a:t>
            </a:fld>
            <a:endParaRPr lang="en-ZA" sz="1200">
              <a:solidFill>
                <a:srgbClr val="898989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35688" y="857250"/>
            <a:ext cx="2735262" cy="173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7229474" y="855663"/>
            <a:ext cx="1474788" cy="1400175"/>
            <a:chOff x="7229078" y="856066"/>
            <a:chExt cx="1475600" cy="1399948"/>
          </a:xfrm>
        </p:grpSpPr>
        <p:sp>
          <p:nvSpPr>
            <p:cNvPr id="13" name="Freeform 12"/>
            <p:cNvSpPr/>
            <p:nvPr/>
          </p:nvSpPr>
          <p:spPr>
            <a:xfrm rot="18252152">
              <a:off x="7391483" y="1046125"/>
              <a:ext cx="1093610" cy="1151572"/>
            </a:xfrm>
            <a:custGeom>
              <a:avLst/>
              <a:gdLst>
                <a:gd name="connsiteX0" fmla="*/ 1766901 w 2489279"/>
                <a:gd name="connsiteY0" fmla="*/ 396887 h 2489279"/>
                <a:gd name="connsiteX1" fmla="*/ 1960527 w 2489279"/>
                <a:gd name="connsiteY1" fmla="*/ 234406 h 2489279"/>
                <a:gd name="connsiteX2" fmla="*/ 2115212 w 2489279"/>
                <a:gd name="connsiteY2" fmla="*/ 364203 h 2489279"/>
                <a:gd name="connsiteX3" fmla="*/ 1988823 w 2489279"/>
                <a:gd name="connsiteY3" fmla="*/ 583102 h 2489279"/>
                <a:gd name="connsiteX4" fmla="*/ 2189640 w 2489279"/>
                <a:gd name="connsiteY4" fmla="*/ 930927 h 2489279"/>
                <a:gd name="connsiteX5" fmla="*/ 2442407 w 2489279"/>
                <a:gd name="connsiteY5" fmla="*/ 930920 h 2489279"/>
                <a:gd name="connsiteX6" fmla="*/ 2477471 w 2489279"/>
                <a:gd name="connsiteY6" fmla="*/ 1129779 h 2489279"/>
                <a:gd name="connsiteX7" fmla="*/ 2239946 w 2489279"/>
                <a:gd name="connsiteY7" fmla="*/ 1216224 h 2489279"/>
                <a:gd name="connsiteX8" fmla="*/ 2170203 w 2489279"/>
                <a:gd name="connsiteY8" fmla="*/ 1611756 h 2489279"/>
                <a:gd name="connsiteX9" fmla="*/ 2363838 w 2489279"/>
                <a:gd name="connsiteY9" fmla="*/ 1774226 h 2489279"/>
                <a:gd name="connsiteX10" fmla="*/ 2262874 w 2489279"/>
                <a:gd name="connsiteY10" fmla="*/ 1949100 h 2489279"/>
                <a:gd name="connsiteX11" fmla="*/ 2025353 w 2489279"/>
                <a:gd name="connsiteY11" fmla="*/ 1862643 h 2489279"/>
                <a:gd name="connsiteX12" fmla="*/ 1717684 w 2489279"/>
                <a:gd name="connsiteY12" fmla="*/ 2120808 h 2489279"/>
                <a:gd name="connsiteX13" fmla="*/ 1761583 w 2489279"/>
                <a:gd name="connsiteY13" fmla="*/ 2369733 h 2489279"/>
                <a:gd name="connsiteX14" fmla="*/ 1571834 w 2489279"/>
                <a:gd name="connsiteY14" fmla="*/ 2438796 h 2489279"/>
                <a:gd name="connsiteX15" fmla="*/ 1445456 w 2489279"/>
                <a:gd name="connsiteY15" fmla="*/ 2219890 h 2489279"/>
                <a:gd name="connsiteX16" fmla="*/ 1043823 w 2489279"/>
                <a:gd name="connsiteY16" fmla="*/ 2219890 h 2489279"/>
                <a:gd name="connsiteX17" fmla="*/ 917445 w 2489279"/>
                <a:gd name="connsiteY17" fmla="*/ 2438796 h 2489279"/>
                <a:gd name="connsiteX18" fmla="*/ 727696 w 2489279"/>
                <a:gd name="connsiteY18" fmla="*/ 2369733 h 2489279"/>
                <a:gd name="connsiteX19" fmla="*/ 771595 w 2489279"/>
                <a:gd name="connsiteY19" fmla="*/ 2120807 h 2489279"/>
                <a:gd name="connsiteX20" fmla="*/ 463926 w 2489279"/>
                <a:gd name="connsiteY20" fmla="*/ 1862642 h 2489279"/>
                <a:gd name="connsiteX21" fmla="*/ 226405 w 2489279"/>
                <a:gd name="connsiteY21" fmla="*/ 1949100 h 2489279"/>
                <a:gd name="connsiteX22" fmla="*/ 125441 w 2489279"/>
                <a:gd name="connsiteY22" fmla="*/ 1774226 h 2489279"/>
                <a:gd name="connsiteX23" fmla="*/ 319076 w 2489279"/>
                <a:gd name="connsiteY23" fmla="*/ 1611756 h 2489279"/>
                <a:gd name="connsiteX24" fmla="*/ 249333 w 2489279"/>
                <a:gd name="connsiteY24" fmla="*/ 1216224 h 2489279"/>
                <a:gd name="connsiteX25" fmla="*/ 11808 w 2489279"/>
                <a:gd name="connsiteY25" fmla="*/ 1129779 h 2489279"/>
                <a:gd name="connsiteX26" fmla="*/ 46872 w 2489279"/>
                <a:gd name="connsiteY26" fmla="*/ 930920 h 2489279"/>
                <a:gd name="connsiteX27" fmla="*/ 299639 w 2489279"/>
                <a:gd name="connsiteY27" fmla="*/ 930926 h 2489279"/>
                <a:gd name="connsiteX28" fmla="*/ 500456 w 2489279"/>
                <a:gd name="connsiteY28" fmla="*/ 583101 h 2489279"/>
                <a:gd name="connsiteX29" fmla="*/ 374067 w 2489279"/>
                <a:gd name="connsiteY29" fmla="*/ 364203 h 2489279"/>
                <a:gd name="connsiteX30" fmla="*/ 528752 w 2489279"/>
                <a:gd name="connsiteY30" fmla="*/ 234406 h 2489279"/>
                <a:gd name="connsiteX31" fmla="*/ 722378 w 2489279"/>
                <a:gd name="connsiteY31" fmla="*/ 396887 h 2489279"/>
                <a:gd name="connsiteX32" fmla="*/ 1099790 w 2489279"/>
                <a:gd name="connsiteY32" fmla="*/ 259520 h 2489279"/>
                <a:gd name="connsiteX33" fmla="*/ 1143676 w 2489279"/>
                <a:gd name="connsiteY33" fmla="*/ 10592 h 2489279"/>
                <a:gd name="connsiteX34" fmla="*/ 1345603 w 2489279"/>
                <a:gd name="connsiteY34" fmla="*/ 10592 h 2489279"/>
                <a:gd name="connsiteX35" fmla="*/ 1389489 w 2489279"/>
                <a:gd name="connsiteY35" fmla="*/ 259520 h 2489279"/>
                <a:gd name="connsiteX36" fmla="*/ 1766901 w 2489279"/>
                <a:gd name="connsiteY36" fmla="*/ 396887 h 248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89279" h="2489279">
                  <a:moveTo>
                    <a:pt x="1766901" y="396887"/>
                  </a:moveTo>
                  <a:lnTo>
                    <a:pt x="1960527" y="234406"/>
                  </a:lnTo>
                  <a:lnTo>
                    <a:pt x="2115212" y="364203"/>
                  </a:lnTo>
                  <a:lnTo>
                    <a:pt x="1988823" y="583102"/>
                  </a:lnTo>
                  <a:cubicBezTo>
                    <a:pt x="2078693" y="684199"/>
                    <a:pt x="2147022" y="802548"/>
                    <a:pt x="2189640" y="930927"/>
                  </a:cubicBezTo>
                  <a:lnTo>
                    <a:pt x="2442407" y="930920"/>
                  </a:lnTo>
                  <a:lnTo>
                    <a:pt x="2477471" y="1129779"/>
                  </a:lnTo>
                  <a:lnTo>
                    <a:pt x="2239946" y="1216224"/>
                  </a:lnTo>
                  <a:cubicBezTo>
                    <a:pt x="2243806" y="1351437"/>
                    <a:pt x="2220076" y="1486018"/>
                    <a:pt x="2170203" y="1611756"/>
                  </a:cubicBezTo>
                  <a:lnTo>
                    <a:pt x="2363838" y="1774226"/>
                  </a:lnTo>
                  <a:lnTo>
                    <a:pt x="2262874" y="1949100"/>
                  </a:lnTo>
                  <a:lnTo>
                    <a:pt x="2025353" y="1862643"/>
                  </a:lnTo>
                  <a:cubicBezTo>
                    <a:pt x="1941397" y="1968703"/>
                    <a:pt x="1836712" y="2056545"/>
                    <a:pt x="1717684" y="2120808"/>
                  </a:cubicBezTo>
                  <a:lnTo>
                    <a:pt x="1761583" y="2369733"/>
                  </a:lnTo>
                  <a:lnTo>
                    <a:pt x="1571834" y="2438796"/>
                  </a:lnTo>
                  <a:lnTo>
                    <a:pt x="1445456" y="2219890"/>
                  </a:lnTo>
                  <a:cubicBezTo>
                    <a:pt x="1312968" y="2247171"/>
                    <a:pt x="1176311" y="2247171"/>
                    <a:pt x="1043823" y="2219890"/>
                  </a:cubicBezTo>
                  <a:lnTo>
                    <a:pt x="917445" y="2438796"/>
                  </a:lnTo>
                  <a:lnTo>
                    <a:pt x="727696" y="2369733"/>
                  </a:lnTo>
                  <a:lnTo>
                    <a:pt x="771595" y="2120807"/>
                  </a:lnTo>
                  <a:cubicBezTo>
                    <a:pt x="652567" y="2056544"/>
                    <a:pt x="547882" y="1968702"/>
                    <a:pt x="463926" y="1862642"/>
                  </a:cubicBezTo>
                  <a:lnTo>
                    <a:pt x="226405" y="1949100"/>
                  </a:lnTo>
                  <a:lnTo>
                    <a:pt x="125441" y="1774226"/>
                  </a:lnTo>
                  <a:lnTo>
                    <a:pt x="319076" y="1611756"/>
                  </a:lnTo>
                  <a:cubicBezTo>
                    <a:pt x="269203" y="1486018"/>
                    <a:pt x="245473" y="1351437"/>
                    <a:pt x="249333" y="1216224"/>
                  </a:cubicBezTo>
                  <a:lnTo>
                    <a:pt x="11808" y="1129779"/>
                  </a:lnTo>
                  <a:lnTo>
                    <a:pt x="46872" y="930920"/>
                  </a:lnTo>
                  <a:lnTo>
                    <a:pt x="299639" y="930926"/>
                  </a:lnTo>
                  <a:cubicBezTo>
                    <a:pt x="342257" y="802548"/>
                    <a:pt x="410586" y="684199"/>
                    <a:pt x="500456" y="583101"/>
                  </a:cubicBezTo>
                  <a:lnTo>
                    <a:pt x="374067" y="364203"/>
                  </a:lnTo>
                  <a:lnTo>
                    <a:pt x="528752" y="234406"/>
                  </a:lnTo>
                  <a:lnTo>
                    <a:pt x="722378" y="396887"/>
                  </a:lnTo>
                  <a:cubicBezTo>
                    <a:pt x="837545" y="325938"/>
                    <a:pt x="965961" y="279198"/>
                    <a:pt x="1099790" y="259520"/>
                  </a:cubicBezTo>
                  <a:lnTo>
                    <a:pt x="1143676" y="10592"/>
                  </a:lnTo>
                  <a:lnTo>
                    <a:pt x="1345603" y="10592"/>
                  </a:lnTo>
                  <a:lnTo>
                    <a:pt x="1389489" y="259520"/>
                  </a:lnTo>
                  <a:cubicBezTo>
                    <a:pt x="1523318" y="279198"/>
                    <a:pt x="1651734" y="325937"/>
                    <a:pt x="1766901" y="39688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60146" tIns="642792" rIns="560146" bIns="686326" spcCol="1270" anchor="ctr"/>
            <a:lstStyle/>
            <a:p>
              <a:pPr algn="ctr" defTabSz="2089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4700"/>
            </a:p>
          </p:txBody>
        </p:sp>
        <p:sp>
          <p:nvSpPr>
            <p:cNvPr id="16" name="Circular Arrow 15"/>
            <p:cNvSpPr/>
            <p:nvPr/>
          </p:nvSpPr>
          <p:spPr>
            <a:xfrm rot="18252152">
              <a:off x="7266904" y="818240"/>
              <a:ext cx="1399948" cy="1475600"/>
            </a:xfrm>
            <a:prstGeom prst="circularArrow">
              <a:avLst>
                <a:gd name="adj1" fmla="val 4687"/>
                <a:gd name="adj2" fmla="val 299029"/>
                <a:gd name="adj3" fmla="val 2523572"/>
                <a:gd name="adj4" fmla="val 15845412"/>
                <a:gd name="adj5" fmla="val 5469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685" name="TextBox 19"/>
            <p:cNvSpPr txBox="1">
              <a:spLocks noChangeArrowheads="1"/>
            </p:cNvSpPr>
            <p:nvPr/>
          </p:nvSpPr>
          <p:spPr bwMode="auto">
            <a:xfrm>
              <a:off x="7549275" y="1417184"/>
              <a:ext cx="778181" cy="5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ZA" sz="900" b="1" dirty="0">
                  <a:solidFill>
                    <a:schemeClr val="bg1"/>
                  </a:solidFill>
                </a:rPr>
                <a:t>High SES </a:t>
              </a:r>
              <a:r>
                <a:rPr lang="en-ZA" sz="900" b="1" dirty="0" smtClean="0">
                  <a:solidFill>
                    <a:schemeClr val="bg1"/>
                  </a:solidFill>
                </a:rPr>
                <a:t>background</a:t>
              </a:r>
            </a:p>
            <a:p>
              <a:pPr algn="ctr" eaLnBrk="1" hangingPunct="1"/>
              <a:r>
                <a:rPr lang="en-ZA" sz="900" b="1" i="1" u="sng" dirty="0" smtClean="0">
                  <a:solidFill>
                    <a:schemeClr val="bg1"/>
                  </a:solidFill>
                </a:rPr>
                <a:t>+ECD</a:t>
              </a:r>
              <a:endParaRPr lang="en-ZA" sz="900" b="1" i="1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6530975" y="1508125"/>
            <a:ext cx="1071563" cy="1016000"/>
            <a:chOff x="6531207" y="1507437"/>
            <a:chExt cx="1072116" cy="1017150"/>
          </a:xfrm>
        </p:grpSpPr>
        <p:sp>
          <p:nvSpPr>
            <p:cNvPr id="14" name="Freeform 13"/>
            <p:cNvSpPr/>
            <p:nvPr/>
          </p:nvSpPr>
          <p:spPr>
            <a:xfrm rot="18252152">
              <a:off x="6743797" y="1611000"/>
              <a:ext cx="794648" cy="838633"/>
            </a:xfrm>
            <a:custGeom>
              <a:avLst/>
              <a:gdLst>
                <a:gd name="connsiteX0" fmla="*/ 1354615 w 1810385"/>
                <a:gd name="connsiteY0" fmla="*/ 458525 h 1810385"/>
                <a:gd name="connsiteX1" fmla="*/ 1621708 w 1810385"/>
                <a:gd name="connsiteY1" fmla="*/ 378028 h 1810385"/>
                <a:gd name="connsiteX2" fmla="*/ 1719988 w 1810385"/>
                <a:gd name="connsiteY2" fmla="*/ 548254 h 1810385"/>
                <a:gd name="connsiteX3" fmla="*/ 1516730 w 1810385"/>
                <a:gd name="connsiteY3" fmla="*/ 739315 h 1810385"/>
                <a:gd name="connsiteX4" fmla="*/ 1516730 w 1810385"/>
                <a:gd name="connsiteY4" fmla="*/ 1071070 h 1810385"/>
                <a:gd name="connsiteX5" fmla="*/ 1719988 w 1810385"/>
                <a:gd name="connsiteY5" fmla="*/ 1262131 h 1810385"/>
                <a:gd name="connsiteX6" fmla="*/ 1621708 w 1810385"/>
                <a:gd name="connsiteY6" fmla="*/ 1432357 h 1810385"/>
                <a:gd name="connsiteX7" fmla="*/ 1354615 w 1810385"/>
                <a:gd name="connsiteY7" fmla="*/ 1351860 h 1810385"/>
                <a:gd name="connsiteX8" fmla="*/ 1067307 w 1810385"/>
                <a:gd name="connsiteY8" fmla="*/ 1517738 h 1810385"/>
                <a:gd name="connsiteX9" fmla="*/ 1003473 w 1810385"/>
                <a:gd name="connsiteY9" fmla="*/ 1789296 h 1810385"/>
                <a:gd name="connsiteX10" fmla="*/ 806912 w 1810385"/>
                <a:gd name="connsiteY10" fmla="*/ 1789296 h 1810385"/>
                <a:gd name="connsiteX11" fmla="*/ 743078 w 1810385"/>
                <a:gd name="connsiteY11" fmla="*/ 1517738 h 1810385"/>
                <a:gd name="connsiteX12" fmla="*/ 455770 w 1810385"/>
                <a:gd name="connsiteY12" fmla="*/ 1351860 h 1810385"/>
                <a:gd name="connsiteX13" fmla="*/ 188677 w 1810385"/>
                <a:gd name="connsiteY13" fmla="*/ 1432357 h 1810385"/>
                <a:gd name="connsiteX14" fmla="*/ 90397 w 1810385"/>
                <a:gd name="connsiteY14" fmla="*/ 1262131 h 1810385"/>
                <a:gd name="connsiteX15" fmla="*/ 293655 w 1810385"/>
                <a:gd name="connsiteY15" fmla="*/ 1071070 h 1810385"/>
                <a:gd name="connsiteX16" fmla="*/ 293655 w 1810385"/>
                <a:gd name="connsiteY16" fmla="*/ 739315 h 1810385"/>
                <a:gd name="connsiteX17" fmla="*/ 90397 w 1810385"/>
                <a:gd name="connsiteY17" fmla="*/ 548254 h 1810385"/>
                <a:gd name="connsiteX18" fmla="*/ 188677 w 1810385"/>
                <a:gd name="connsiteY18" fmla="*/ 378028 h 1810385"/>
                <a:gd name="connsiteX19" fmla="*/ 455770 w 1810385"/>
                <a:gd name="connsiteY19" fmla="*/ 458525 h 1810385"/>
                <a:gd name="connsiteX20" fmla="*/ 743078 w 1810385"/>
                <a:gd name="connsiteY20" fmla="*/ 292647 h 1810385"/>
                <a:gd name="connsiteX21" fmla="*/ 806912 w 1810385"/>
                <a:gd name="connsiteY21" fmla="*/ 21089 h 1810385"/>
                <a:gd name="connsiteX22" fmla="*/ 1003473 w 1810385"/>
                <a:gd name="connsiteY22" fmla="*/ 21089 h 1810385"/>
                <a:gd name="connsiteX23" fmla="*/ 1067307 w 1810385"/>
                <a:gd name="connsiteY23" fmla="*/ 292647 h 1810385"/>
                <a:gd name="connsiteX24" fmla="*/ 1354615 w 1810385"/>
                <a:gd name="connsiteY24" fmla="*/ 458525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10385" h="1810385">
                  <a:moveTo>
                    <a:pt x="1354615" y="458525"/>
                  </a:moveTo>
                  <a:lnTo>
                    <a:pt x="1621708" y="378028"/>
                  </a:lnTo>
                  <a:lnTo>
                    <a:pt x="1719988" y="548254"/>
                  </a:lnTo>
                  <a:lnTo>
                    <a:pt x="1516730" y="739315"/>
                  </a:lnTo>
                  <a:cubicBezTo>
                    <a:pt x="1546193" y="847937"/>
                    <a:pt x="1546193" y="962448"/>
                    <a:pt x="1516730" y="1071070"/>
                  </a:cubicBezTo>
                  <a:lnTo>
                    <a:pt x="1719988" y="1262131"/>
                  </a:lnTo>
                  <a:lnTo>
                    <a:pt x="1621708" y="1432357"/>
                  </a:lnTo>
                  <a:lnTo>
                    <a:pt x="1354615" y="1351860"/>
                  </a:lnTo>
                  <a:cubicBezTo>
                    <a:pt x="1275277" y="1431687"/>
                    <a:pt x="1176108" y="1488942"/>
                    <a:pt x="1067307" y="1517738"/>
                  </a:cubicBezTo>
                  <a:lnTo>
                    <a:pt x="1003473" y="1789296"/>
                  </a:lnTo>
                  <a:lnTo>
                    <a:pt x="806912" y="1789296"/>
                  </a:lnTo>
                  <a:lnTo>
                    <a:pt x="743078" y="1517738"/>
                  </a:lnTo>
                  <a:cubicBezTo>
                    <a:pt x="634276" y="1488943"/>
                    <a:pt x="535108" y="1431688"/>
                    <a:pt x="455770" y="1351860"/>
                  </a:cubicBezTo>
                  <a:lnTo>
                    <a:pt x="188677" y="1432357"/>
                  </a:lnTo>
                  <a:lnTo>
                    <a:pt x="90397" y="1262131"/>
                  </a:lnTo>
                  <a:lnTo>
                    <a:pt x="293655" y="1071070"/>
                  </a:lnTo>
                  <a:cubicBezTo>
                    <a:pt x="264192" y="962448"/>
                    <a:pt x="264192" y="847937"/>
                    <a:pt x="293655" y="739315"/>
                  </a:cubicBezTo>
                  <a:lnTo>
                    <a:pt x="90397" y="548254"/>
                  </a:lnTo>
                  <a:lnTo>
                    <a:pt x="188677" y="378028"/>
                  </a:lnTo>
                  <a:lnTo>
                    <a:pt x="455770" y="458525"/>
                  </a:lnTo>
                  <a:cubicBezTo>
                    <a:pt x="535108" y="378698"/>
                    <a:pt x="634277" y="321443"/>
                    <a:pt x="743078" y="292647"/>
                  </a:cubicBezTo>
                  <a:lnTo>
                    <a:pt x="806912" y="21089"/>
                  </a:lnTo>
                  <a:lnTo>
                    <a:pt x="1003473" y="21089"/>
                  </a:lnTo>
                  <a:lnTo>
                    <a:pt x="1067307" y="292647"/>
                  </a:lnTo>
                  <a:cubicBezTo>
                    <a:pt x="1176109" y="321442"/>
                    <a:pt x="1275277" y="378697"/>
                    <a:pt x="1354615" y="4585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91330" tIns="494085" rIns="491330" bIns="494085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2800"/>
            </a:p>
          </p:txBody>
        </p:sp>
        <p:sp>
          <p:nvSpPr>
            <p:cNvPr id="17" name="Shape 16"/>
            <p:cNvSpPr/>
            <p:nvPr/>
          </p:nvSpPr>
          <p:spPr>
            <a:xfrm rot="18252152">
              <a:off x="6558691" y="1479953"/>
              <a:ext cx="1017150" cy="107211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682" name="TextBox 22"/>
            <p:cNvSpPr txBox="1">
              <a:spLocks noChangeArrowheads="1"/>
            </p:cNvSpPr>
            <p:nvPr/>
          </p:nvSpPr>
          <p:spPr bwMode="auto">
            <a:xfrm>
              <a:off x="6878805" y="1768548"/>
              <a:ext cx="5620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ZA" sz="700" b="1">
                  <a:solidFill>
                    <a:schemeClr val="bg1"/>
                  </a:solidFill>
                </a:rPr>
                <a:t>High quality primary school</a:t>
              </a:r>
            </a:p>
          </p:txBody>
        </p:sp>
      </p:grpSp>
      <p:grpSp>
        <p:nvGrpSpPr>
          <p:cNvPr id="6" name="Group 119"/>
          <p:cNvGrpSpPr>
            <a:grpSpLocks/>
          </p:cNvGrpSpPr>
          <p:nvPr/>
        </p:nvGrpSpPr>
        <p:grpSpPr bwMode="auto">
          <a:xfrm>
            <a:off x="6300788" y="800100"/>
            <a:ext cx="1155700" cy="1096963"/>
            <a:chOff x="6300826" y="800453"/>
            <a:chExt cx="1155957" cy="1096692"/>
          </a:xfrm>
        </p:grpSpPr>
        <p:sp>
          <p:nvSpPr>
            <p:cNvPr id="15" name="Freeform 14"/>
            <p:cNvSpPr/>
            <p:nvPr/>
          </p:nvSpPr>
          <p:spPr>
            <a:xfrm rot="18252152">
              <a:off x="6424109" y="835927"/>
              <a:ext cx="955439" cy="1005110"/>
            </a:xfrm>
            <a:custGeom>
              <a:avLst/>
              <a:gdLst>
                <a:gd name="connsiteX0" fmla="*/ 1327246 w 1773807"/>
                <a:gd name="connsiteY0" fmla="*/ 449260 h 1773807"/>
                <a:gd name="connsiteX1" fmla="*/ 1588942 w 1773807"/>
                <a:gd name="connsiteY1" fmla="*/ 370390 h 1773807"/>
                <a:gd name="connsiteX2" fmla="*/ 1685237 w 1773807"/>
                <a:gd name="connsiteY2" fmla="*/ 537177 h 1773807"/>
                <a:gd name="connsiteX3" fmla="*/ 1486085 w 1773807"/>
                <a:gd name="connsiteY3" fmla="*/ 724378 h 1773807"/>
                <a:gd name="connsiteX4" fmla="*/ 1486085 w 1773807"/>
                <a:gd name="connsiteY4" fmla="*/ 1049430 h 1773807"/>
                <a:gd name="connsiteX5" fmla="*/ 1685237 w 1773807"/>
                <a:gd name="connsiteY5" fmla="*/ 1236630 h 1773807"/>
                <a:gd name="connsiteX6" fmla="*/ 1588942 w 1773807"/>
                <a:gd name="connsiteY6" fmla="*/ 1403417 h 1773807"/>
                <a:gd name="connsiteX7" fmla="*/ 1327246 w 1773807"/>
                <a:gd name="connsiteY7" fmla="*/ 1324547 h 1773807"/>
                <a:gd name="connsiteX8" fmla="*/ 1045743 w 1773807"/>
                <a:gd name="connsiteY8" fmla="*/ 1487073 h 1773807"/>
                <a:gd name="connsiteX9" fmla="*/ 983198 w 1773807"/>
                <a:gd name="connsiteY9" fmla="*/ 1753144 h 1773807"/>
                <a:gd name="connsiteX10" fmla="*/ 790609 w 1773807"/>
                <a:gd name="connsiteY10" fmla="*/ 1753144 h 1773807"/>
                <a:gd name="connsiteX11" fmla="*/ 728064 w 1773807"/>
                <a:gd name="connsiteY11" fmla="*/ 1487073 h 1773807"/>
                <a:gd name="connsiteX12" fmla="*/ 446561 w 1773807"/>
                <a:gd name="connsiteY12" fmla="*/ 1324547 h 1773807"/>
                <a:gd name="connsiteX13" fmla="*/ 184865 w 1773807"/>
                <a:gd name="connsiteY13" fmla="*/ 1403417 h 1773807"/>
                <a:gd name="connsiteX14" fmla="*/ 88570 w 1773807"/>
                <a:gd name="connsiteY14" fmla="*/ 1236630 h 1773807"/>
                <a:gd name="connsiteX15" fmla="*/ 287722 w 1773807"/>
                <a:gd name="connsiteY15" fmla="*/ 1049429 h 1773807"/>
                <a:gd name="connsiteX16" fmla="*/ 287722 w 1773807"/>
                <a:gd name="connsiteY16" fmla="*/ 724377 h 1773807"/>
                <a:gd name="connsiteX17" fmla="*/ 88570 w 1773807"/>
                <a:gd name="connsiteY17" fmla="*/ 537177 h 1773807"/>
                <a:gd name="connsiteX18" fmla="*/ 184865 w 1773807"/>
                <a:gd name="connsiteY18" fmla="*/ 370390 h 1773807"/>
                <a:gd name="connsiteX19" fmla="*/ 446561 w 1773807"/>
                <a:gd name="connsiteY19" fmla="*/ 449260 h 1773807"/>
                <a:gd name="connsiteX20" fmla="*/ 728064 w 1773807"/>
                <a:gd name="connsiteY20" fmla="*/ 286734 h 1773807"/>
                <a:gd name="connsiteX21" fmla="*/ 790609 w 1773807"/>
                <a:gd name="connsiteY21" fmla="*/ 20663 h 1773807"/>
                <a:gd name="connsiteX22" fmla="*/ 983198 w 1773807"/>
                <a:gd name="connsiteY22" fmla="*/ 20663 h 1773807"/>
                <a:gd name="connsiteX23" fmla="*/ 1045743 w 1773807"/>
                <a:gd name="connsiteY23" fmla="*/ 286734 h 1773807"/>
                <a:gd name="connsiteX24" fmla="*/ 1327246 w 1773807"/>
                <a:gd name="connsiteY24" fmla="*/ 449260 h 177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73807" h="1773807">
                  <a:moveTo>
                    <a:pt x="1141705" y="448690"/>
                  </a:moveTo>
                  <a:lnTo>
                    <a:pt x="1331431" y="331184"/>
                  </a:lnTo>
                  <a:lnTo>
                    <a:pt x="1442623" y="442376"/>
                  </a:lnTo>
                  <a:lnTo>
                    <a:pt x="1325117" y="632102"/>
                  </a:lnTo>
                  <a:cubicBezTo>
                    <a:pt x="1370375" y="709938"/>
                    <a:pt x="1394085" y="798425"/>
                    <a:pt x="1393808" y="888462"/>
                  </a:cubicBezTo>
                  <a:lnTo>
                    <a:pt x="1590435" y="994016"/>
                  </a:lnTo>
                  <a:lnTo>
                    <a:pt x="1549735" y="1145906"/>
                  </a:lnTo>
                  <a:lnTo>
                    <a:pt x="1326675" y="1139006"/>
                  </a:lnTo>
                  <a:cubicBezTo>
                    <a:pt x="1281896" y="1217119"/>
                    <a:pt x="1217120" y="1281896"/>
                    <a:pt x="1139007" y="1326675"/>
                  </a:cubicBezTo>
                  <a:lnTo>
                    <a:pt x="1145906" y="1549736"/>
                  </a:lnTo>
                  <a:lnTo>
                    <a:pt x="994016" y="1590435"/>
                  </a:lnTo>
                  <a:lnTo>
                    <a:pt x="888461" y="1393809"/>
                  </a:lnTo>
                  <a:cubicBezTo>
                    <a:pt x="798424" y="1394086"/>
                    <a:pt x="709938" y="1370376"/>
                    <a:pt x="632102" y="1325117"/>
                  </a:cubicBezTo>
                  <a:lnTo>
                    <a:pt x="442376" y="1442623"/>
                  </a:lnTo>
                  <a:lnTo>
                    <a:pt x="331184" y="1331431"/>
                  </a:lnTo>
                  <a:lnTo>
                    <a:pt x="448690" y="1141705"/>
                  </a:lnTo>
                  <a:cubicBezTo>
                    <a:pt x="403432" y="1063869"/>
                    <a:pt x="379722" y="975382"/>
                    <a:pt x="379999" y="885345"/>
                  </a:cubicBezTo>
                  <a:lnTo>
                    <a:pt x="183372" y="779791"/>
                  </a:lnTo>
                  <a:lnTo>
                    <a:pt x="224072" y="627901"/>
                  </a:lnTo>
                  <a:lnTo>
                    <a:pt x="447132" y="634801"/>
                  </a:lnTo>
                  <a:cubicBezTo>
                    <a:pt x="491911" y="556688"/>
                    <a:pt x="556687" y="491911"/>
                    <a:pt x="634800" y="447132"/>
                  </a:cubicBezTo>
                  <a:lnTo>
                    <a:pt x="627901" y="224071"/>
                  </a:lnTo>
                  <a:lnTo>
                    <a:pt x="779791" y="183372"/>
                  </a:lnTo>
                  <a:lnTo>
                    <a:pt x="885346" y="379998"/>
                  </a:lnTo>
                  <a:cubicBezTo>
                    <a:pt x="975383" y="379721"/>
                    <a:pt x="1063869" y="403431"/>
                    <a:pt x="1141705" y="44869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27746" tIns="627746" rIns="627746" bIns="627746" spcCol="127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3100"/>
            </a:p>
          </p:txBody>
        </p:sp>
        <p:sp>
          <p:nvSpPr>
            <p:cNvPr id="18" name="Circular Arrow 17"/>
            <p:cNvSpPr/>
            <p:nvPr/>
          </p:nvSpPr>
          <p:spPr>
            <a:xfrm rot="18252152">
              <a:off x="6330458" y="770821"/>
              <a:ext cx="1096692" cy="1155957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679" name="TextBox 23"/>
            <p:cNvSpPr txBox="1">
              <a:spLocks noChangeArrowheads="1"/>
            </p:cNvSpPr>
            <p:nvPr/>
          </p:nvSpPr>
          <p:spPr bwMode="auto">
            <a:xfrm>
              <a:off x="6608729" y="1084597"/>
              <a:ext cx="5620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ZA" sz="700" b="1">
                  <a:solidFill>
                    <a:schemeClr val="bg1"/>
                  </a:solidFill>
                </a:rPr>
                <a:t>High quality secondaryschool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4344988" y="2676525"/>
            <a:ext cx="4527550" cy="3122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45" name="Circular Arrow 44"/>
          <p:cNvSpPr/>
          <p:nvPr/>
        </p:nvSpPr>
        <p:spPr>
          <a:xfrm rot="18252152">
            <a:off x="6243638" y="2714625"/>
            <a:ext cx="2557462" cy="2598738"/>
          </a:xfrm>
          <a:prstGeom prst="circularArrow">
            <a:avLst>
              <a:gd name="adj1" fmla="val 4687"/>
              <a:gd name="adj2" fmla="val 299029"/>
              <a:gd name="adj3" fmla="val 2523572"/>
              <a:gd name="adj4" fmla="val 15845412"/>
              <a:gd name="adj5" fmla="val 546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6454775" y="3135313"/>
            <a:ext cx="2030413" cy="1997075"/>
            <a:chOff x="6454460" y="3135022"/>
            <a:chExt cx="2030682" cy="1997695"/>
          </a:xfrm>
        </p:grpSpPr>
        <p:sp>
          <p:nvSpPr>
            <p:cNvPr id="42" name="Freeform 41"/>
            <p:cNvSpPr/>
            <p:nvPr/>
          </p:nvSpPr>
          <p:spPr>
            <a:xfrm rot="18252152">
              <a:off x="6470953" y="3118528"/>
              <a:ext cx="1997695" cy="2030682"/>
            </a:xfrm>
            <a:custGeom>
              <a:avLst/>
              <a:gdLst>
                <a:gd name="connsiteX0" fmla="*/ 1766901 w 2489279"/>
                <a:gd name="connsiteY0" fmla="*/ 396887 h 2489279"/>
                <a:gd name="connsiteX1" fmla="*/ 1960527 w 2489279"/>
                <a:gd name="connsiteY1" fmla="*/ 234406 h 2489279"/>
                <a:gd name="connsiteX2" fmla="*/ 2115212 w 2489279"/>
                <a:gd name="connsiteY2" fmla="*/ 364203 h 2489279"/>
                <a:gd name="connsiteX3" fmla="*/ 1988823 w 2489279"/>
                <a:gd name="connsiteY3" fmla="*/ 583102 h 2489279"/>
                <a:gd name="connsiteX4" fmla="*/ 2189640 w 2489279"/>
                <a:gd name="connsiteY4" fmla="*/ 930927 h 2489279"/>
                <a:gd name="connsiteX5" fmla="*/ 2442407 w 2489279"/>
                <a:gd name="connsiteY5" fmla="*/ 930920 h 2489279"/>
                <a:gd name="connsiteX6" fmla="*/ 2477471 w 2489279"/>
                <a:gd name="connsiteY6" fmla="*/ 1129779 h 2489279"/>
                <a:gd name="connsiteX7" fmla="*/ 2239946 w 2489279"/>
                <a:gd name="connsiteY7" fmla="*/ 1216224 h 2489279"/>
                <a:gd name="connsiteX8" fmla="*/ 2170203 w 2489279"/>
                <a:gd name="connsiteY8" fmla="*/ 1611756 h 2489279"/>
                <a:gd name="connsiteX9" fmla="*/ 2363838 w 2489279"/>
                <a:gd name="connsiteY9" fmla="*/ 1774226 h 2489279"/>
                <a:gd name="connsiteX10" fmla="*/ 2262874 w 2489279"/>
                <a:gd name="connsiteY10" fmla="*/ 1949100 h 2489279"/>
                <a:gd name="connsiteX11" fmla="*/ 2025353 w 2489279"/>
                <a:gd name="connsiteY11" fmla="*/ 1862643 h 2489279"/>
                <a:gd name="connsiteX12" fmla="*/ 1717684 w 2489279"/>
                <a:gd name="connsiteY12" fmla="*/ 2120808 h 2489279"/>
                <a:gd name="connsiteX13" fmla="*/ 1761583 w 2489279"/>
                <a:gd name="connsiteY13" fmla="*/ 2369733 h 2489279"/>
                <a:gd name="connsiteX14" fmla="*/ 1571834 w 2489279"/>
                <a:gd name="connsiteY14" fmla="*/ 2438796 h 2489279"/>
                <a:gd name="connsiteX15" fmla="*/ 1445456 w 2489279"/>
                <a:gd name="connsiteY15" fmla="*/ 2219890 h 2489279"/>
                <a:gd name="connsiteX16" fmla="*/ 1043823 w 2489279"/>
                <a:gd name="connsiteY16" fmla="*/ 2219890 h 2489279"/>
                <a:gd name="connsiteX17" fmla="*/ 917445 w 2489279"/>
                <a:gd name="connsiteY17" fmla="*/ 2438796 h 2489279"/>
                <a:gd name="connsiteX18" fmla="*/ 727696 w 2489279"/>
                <a:gd name="connsiteY18" fmla="*/ 2369733 h 2489279"/>
                <a:gd name="connsiteX19" fmla="*/ 771595 w 2489279"/>
                <a:gd name="connsiteY19" fmla="*/ 2120807 h 2489279"/>
                <a:gd name="connsiteX20" fmla="*/ 463926 w 2489279"/>
                <a:gd name="connsiteY20" fmla="*/ 1862642 h 2489279"/>
                <a:gd name="connsiteX21" fmla="*/ 226405 w 2489279"/>
                <a:gd name="connsiteY21" fmla="*/ 1949100 h 2489279"/>
                <a:gd name="connsiteX22" fmla="*/ 125441 w 2489279"/>
                <a:gd name="connsiteY22" fmla="*/ 1774226 h 2489279"/>
                <a:gd name="connsiteX23" fmla="*/ 319076 w 2489279"/>
                <a:gd name="connsiteY23" fmla="*/ 1611756 h 2489279"/>
                <a:gd name="connsiteX24" fmla="*/ 249333 w 2489279"/>
                <a:gd name="connsiteY24" fmla="*/ 1216224 h 2489279"/>
                <a:gd name="connsiteX25" fmla="*/ 11808 w 2489279"/>
                <a:gd name="connsiteY25" fmla="*/ 1129779 h 2489279"/>
                <a:gd name="connsiteX26" fmla="*/ 46872 w 2489279"/>
                <a:gd name="connsiteY26" fmla="*/ 930920 h 2489279"/>
                <a:gd name="connsiteX27" fmla="*/ 299639 w 2489279"/>
                <a:gd name="connsiteY27" fmla="*/ 930926 h 2489279"/>
                <a:gd name="connsiteX28" fmla="*/ 500456 w 2489279"/>
                <a:gd name="connsiteY28" fmla="*/ 583101 h 2489279"/>
                <a:gd name="connsiteX29" fmla="*/ 374067 w 2489279"/>
                <a:gd name="connsiteY29" fmla="*/ 364203 h 2489279"/>
                <a:gd name="connsiteX30" fmla="*/ 528752 w 2489279"/>
                <a:gd name="connsiteY30" fmla="*/ 234406 h 2489279"/>
                <a:gd name="connsiteX31" fmla="*/ 722378 w 2489279"/>
                <a:gd name="connsiteY31" fmla="*/ 396887 h 2489279"/>
                <a:gd name="connsiteX32" fmla="*/ 1099790 w 2489279"/>
                <a:gd name="connsiteY32" fmla="*/ 259520 h 2489279"/>
                <a:gd name="connsiteX33" fmla="*/ 1143676 w 2489279"/>
                <a:gd name="connsiteY33" fmla="*/ 10592 h 2489279"/>
                <a:gd name="connsiteX34" fmla="*/ 1345603 w 2489279"/>
                <a:gd name="connsiteY34" fmla="*/ 10592 h 2489279"/>
                <a:gd name="connsiteX35" fmla="*/ 1389489 w 2489279"/>
                <a:gd name="connsiteY35" fmla="*/ 259520 h 2489279"/>
                <a:gd name="connsiteX36" fmla="*/ 1766901 w 2489279"/>
                <a:gd name="connsiteY36" fmla="*/ 396887 h 248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89279" h="2489279">
                  <a:moveTo>
                    <a:pt x="1766901" y="396887"/>
                  </a:moveTo>
                  <a:lnTo>
                    <a:pt x="1960527" y="234406"/>
                  </a:lnTo>
                  <a:lnTo>
                    <a:pt x="2115212" y="364203"/>
                  </a:lnTo>
                  <a:lnTo>
                    <a:pt x="1988823" y="583102"/>
                  </a:lnTo>
                  <a:cubicBezTo>
                    <a:pt x="2078693" y="684199"/>
                    <a:pt x="2147022" y="802548"/>
                    <a:pt x="2189640" y="930927"/>
                  </a:cubicBezTo>
                  <a:lnTo>
                    <a:pt x="2442407" y="930920"/>
                  </a:lnTo>
                  <a:lnTo>
                    <a:pt x="2477471" y="1129779"/>
                  </a:lnTo>
                  <a:lnTo>
                    <a:pt x="2239946" y="1216224"/>
                  </a:lnTo>
                  <a:cubicBezTo>
                    <a:pt x="2243806" y="1351437"/>
                    <a:pt x="2220076" y="1486018"/>
                    <a:pt x="2170203" y="1611756"/>
                  </a:cubicBezTo>
                  <a:lnTo>
                    <a:pt x="2363838" y="1774226"/>
                  </a:lnTo>
                  <a:lnTo>
                    <a:pt x="2262874" y="1949100"/>
                  </a:lnTo>
                  <a:lnTo>
                    <a:pt x="2025353" y="1862643"/>
                  </a:lnTo>
                  <a:cubicBezTo>
                    <a:pt x="1941397" y="1968703"/>
                    <a:pt x="1836712" y="2056545"/>
                    <a:pt x="1717684" y="2120808"/>
                  </a:cubicBezTo>
                  <a:lnTo>
                    <a:pt x="1761583" y="2369733"/>
                  </a:lnTo>
                  <a:lnTo>
                    <a:pt x="1571834" y="2438796"/>
                  </a:lnTo>
                  <a:lnTo>
                    <a:pt x="1445456" y="2219890"/>
                  </a:lnTo>
                  <a:cubicBezTo>
                    <a:pt x="1312968" y="2247171"/>
                    <a:pt x="1176311" y="2247171"/>
                    <a:pt x="1043823" y="2219890"/>
                  </a:cubicBezTo>
                  <a:lnTo>
                    <a:pt x="917445" y="2438796"/>
                  </a:lnTo>
                  <a:lnTo>
                    <a:pt x="727696" y="2369733"/>
                  </a:lnTo>
                  <a:lnTo>
                    <a:pt x="771595" y="2120807"/>
                  </a:lnTo>
                  <a:cubicBezTo>
                    <a:pt x="652567" y="2056544"/>
                    <a:pt x="547882" y="1968702"/>
                    <a:pt x="463926" y="1862642"/>
                  </a:cubicBezTo>
                  <a:lnTo>
                    <a:pt x="226405" y="1949100"/>
                  </a:lnTo>
                  <a:lnTo>
                    <a:pt x="125441" y="1774226"/>
                  </a:lnTo>
                  <a:lnTo>
                    <a:pt x="319076" y="1611756"/>
                  </a:lnTo>
                  <a:cubicBezTo>
                    <a:pt x="269203" y="1486018"/>
                    <a:pt x="245473" y="1351437"/>
                    <a:pt x="249333" y="1216224"/>
                  </a:cubicBezTo>
                  <a:lnTo>
                    <a:pt x="11808" y="1129779"/>
                  </a:lnTo>
                  <a:lnTo>
                    <a:pt x="46872" y="930920"/>
                  </a:lnTo>
                  <a:lnTo>
                    <a:pt x="299639" y="930926"/>
                  </a:lnTo>
                  <a:cubicBezTo>
                    <a:pt x="342257" y="802548"/>
                    <a:pt x="410586" y="684199"/>
                    <a:pt x="500456" y="583101"/>
                  </a:cubicBezTo>
                  <a:lnTo>
                    <a:pt x="374067" y="364203"/>
                  </a:lnTo>
                  <a:lnTo>
                    <a:pt x="528752" y="234406"/>
                  </a:lnTo>
                  <a:lnTo>
                    <a:pt x="722378" y="396887"/>
                  </a:lnTo>
                  <a:cubicBezTo>
                    <a:pt x="837545" y="325938"/>
                    <a:pt x="965961" y="279198"/>
                    <a:pt x="1099790" y="259520"/>
                  </a:cubicBezTo>
                  <a:lnTo>
                    <a:pt x="1143676" y="10592"/>
                  </a:lnTo>
                  <a:lnTo>
                    <a:pt x="1345603" y="10592"/>
                  </a:lnTo>
                  <a:lnTo>
                    <a:pt x="1389489" y="259520"/>
                  </a:lnTo>
                  <a:cubicBezTo>
                    <a:pt x="1523318" y="279198"/>
                    <a:pt x="1651734" y="325937"/>
                    <a:pt x="1766901" y="39688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60146" tIns="642792" rIns="560146" bIns="686326" spcCol="1270" anchor="ctr"/>
            <a:lstStyle/>
            <a:p>
              <a:pPr algn="ctr" defTabSz="2089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4700"/>
            </a:p>
          </p:txBody>
        </p:sp>
        <p:sp>
          <p:nvSpPr>
            <p:cNvPr id="26676" name="TextBox 38"/>
            <p:cNvSpPr txBox="1">
              <a:spLocks noChangeArrowheads="1"/>
            </p:cNvSpPr>
            <p:nvPr/>
          </p:nvSpPr>
          <p:spPr bwMode="auto">
            <a:xfrm>
              <a:off x="6844271" y="3877593"/>
              <a:ext cx="12489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ZA" sz="1600" b="1">
                  <a:solidFill>
                    <a:schemeClr val="bg1"/>
                  </a:solidFill>
                </a:rPr>
                <a:t>Low SES background</a:t>
              </a:r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4960938" y="3943350"/>
            <a:ext cx="1889125" cy="1857375"/>
            <a:chOff x="4961274" y="3942758"/>
            <a:chExt cx="1888536" cy="1857858"/>
          </a:xfrm>
        </p:grpSpPr>
        <p:sp>
          <p:nvSpPr>
            <p:cNvPr id="46" name="Shape 45"/>
            <p:cNvSpPr/>
            <p:nvPr/>
          </p:nvSpPr>
          <p:spPr>
            <a:xfrm rot="18252152">
              <a:off x="4976613" y="3927419"/>
              <a:ext cx="1857858" cy="188853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6672" name="Group 113"/>
            <p:cNvGrpSpPr>
              <a:grpSpLocks/>
            </p:cNvGrpSpPr>
            <p:nvPr/>
          </p:nvGrpSpPr>
          <p:grpSpPr bwMode="auto">
            <a:xfrm>
              <a:off x="5298901" y="4168556"/>
              <a:ext cx="1476861" cy="1452871"/>
              <a:chOff x="5298901" y="4168556"/>
              <a:chExt cx="1476861" cy="1452871"/>
            </a:xfrm>
          </p:grpSpPr>
          <p:sp>
            <p:nvSpPr>
              <p:cNvPr id="43" name="Freeform 42"/>
              <p:cNvSpPr/>
              <p:nvPr/>
            </p:nvSpPr>
            <p:spPr>
              <a:xfrm rot="18252152">
                <a:off x="5310793" y="4156755"/>
                <a:ext cx="1452941" cy="1475914"/>
              </a:xfrm>
              <a:custGeom>
                <a:avLst/>
                <a:gdLst>
                  <a:gd name="connsiteX0" fmla="*/ 1354615 w 1810385"/>
                  <a:gd name="connsiteY0" fmla="*/ 458525 h 1810385"/>
                  <a:gd name="connsiteX1" fmla="*/ 1621708 w 1810385"/>
                  <a:gd name="connsiteY1" fmla="*/ 378028 h 1810385"/>
                  <a:gd name="connsiteX2" fmla="*/ 1719988 w 1810385"/>
                  <a:gd name="connsiteY2" fmla="*/ 548254 h 1810385"/>
                  <a:gd name="connsiteX3" fmla="*/ 1516730 w 1810385"/>
                  <a:gd name="connsiteY3" fmla="*/ 739315 h 1810385"/>
                  <a:gd name="connsiteX4" fmla="*/ 1516730 w 1810385"/>
                  <a:gd name="connsiteY4" fmla="*/ 1071070 h 1810385"/>
                  <a:gd name="connsiteX5" fmla="*/ 1719988 w 1810385"/>
                  <a:gd name="connsiteY5" fmla="*/ 1262131 h 1810385"/>
                  <a:gd name="connsiteX6" fmla="*/ 1621708 w 1810385"/>
                  <a:gd name="connsiteY6" fmla="*/ 1432357 h 1810385"/>
                  <a:gd name="connsiteX7" fmla="*/ 1354615 w 1810385"/>
                  <a:gd name="connsiteY7" fmla="*/ 1351860 h 1810385"/>
                  <a:gd name="connsiteX8" fmla="*/ 1067307 w 1810385"/>
                  <a:gd name="connsiteY8" fmla="*/ 1517738 h 1810385"/>
                  <a:gd name="connsiteX9" fmla="*/ 1003473 w 1810385"/>
                  <a:gd name="connsiteY9" fmla="*/ 1789296 h 1810385"/>
                  <a:gd name="connsiteX10" fmla="*/ 806912 w 1810385"/>
                  <a:gd name="connsiteY10" fmla="*/ 1789296 h 1810385"/>
                  <a:gd name="connsiteX11" fmla="*/ 743078 w 1810385"/>
                  <a:gd name="connsiteY11" fmla="*/ 1517738 h 1810385"/>
                  <a:gd name="connsiteX12" fmla="*/ 455770 w 1810385"/>
                  <a:gd name="connsiteY12" fmla="*/ 1351860 h 1810385"/>
                  <a:gd name="connsiteX13" fmla="*/ 188677 w 1810385"/>
                  <a:gd name="connsiteY13" fmla="*/ 1432357 h 1810385"/>
                  <a:gd name="connsiteX14" fmla="*/ 90397 w 1810385"/>
                  <a:gd name="connsiteY14" fmla="*/ 1262131 h 1810385"/>
                  <a:gd name="connsiteX15" fmla="*/ 293655 w 1810385"/>
                  <a:gd name="connsiteY15" fmla="*/ 1071070 h 1810385"/>
                  <a:gd name="connsiteX16" fmla="*/ 293655 w 1810385"/>
                  <a:gd name="connsiteY16" fmla="*/ 739315 h 1810385"/>
                  <a:gd name="connsiteX17" fmla="*/ 90397 w 1810385"/>
                  <a:gd name="connsiteY17" fmla="*/ 548254 h 1810385"/>
                  <a:gd name="connsiteX18" fmla="*/ 188677 w 1810385"/>
                  <a:gd name="connsiteY18" fmla="*/ 378028 h 1810385"/>
                  <a:gd name="connsiteX19" fmla="*/ 455770 w 1810385"/>
                  <a:gd name="connsiteY19" fmla="*/ 458525 h 1810385"/>
                  <a:gd name="connsiteX20" fmla="*/ 743078 w 1810385"/>
                  <a:gd name="connsiteY20" fmla="*/ 292647 h 1810385"/>
                  <a:gd name="connsiteX21" fmla="*/ 806912 w 1810385"/>
                  <a:gd name="connsiteY21" fmla="*/ 21089 h 1810385"/>
                  <a:gd name="connsiteX22" fmla="*/ 1003473 w 1810385"/>
                  <a:gd name="connsiteY22" fmla="*/ 21089 h 1810385"/>
                  <a:gd name="connsiteX23" fmla="*/ 1067307 w 1810385"/>
                  <a:gd name="connsiteY23" fmla="*/ 292647 h 1810385"/>
                  <a:gd name="connsiteX24" fmla="*/ 1354615 w 1810385"/>
                  <a:gd name="connsiteY24" fmla="*/ 458525 h 181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10385" h="1810385">
                    <a:moveTo>
                      <a:pt x="1354615" y="458525"/>
                    </a:moveTo>
                    <a:lnTo>
                      <a:pt x="1621708" y="378028"/>
                    </a:lnTo>
                    <a:lnTo>
                      <a:pt x="1719988" y="548254"/>
                    </a:lnTo>
                    <a:lnTo>
                      <a:pt x="1516730" y="739315"/>
                    </a:lnTo>
                    <a:cubicBezTo>
                      <a:pt x="1546193" y="847937"/>
                      <a:pt x="1546193" y="962448"/>
                      <a:pt x="1516730" y="1071070"/>
                    </a:cubicBezTo>
                    <a:lnTo>
                      <a:pt x="1719988" y="1262131"/>
                    </a:lnTo>
                    <a:lnTo>
                      <a:pt x="1621708" y="1432357"/>
                    </a:lnTo>
                    <a:lnTo>
                      <a:pt x="1354615" y="1351860"/>
                    </a:lnTo>
                    <a:cubicBezTo>
                      <a:pt x="1275277" y="1431687"/>
                      <a:pt x="1176108" y="1488942"/>
                      <a:pt x="1067307" y="1517738"/>
                    </a:cubicBezTo>
                    <a:lnTo>
                      <a:pt x="1003473" y="1789296"/>
                    </a:lnTo>
                    <a:lnTo>
                      <a:pt x="806912" y="1789296"/>
                    </a:lnTo>
                    <a:lnTo>
                      <a:pt x="743078" y="1517738"/>
                    </a:lnTo>
                    <a:cubicBezTo>
                      <a:pt x="634276" y="1488943"/>
                      <a:pt x="535108" y="1431688"/>
                      <a:pt x="455770" y="1351860"/>
                    </a:cubicBezTo>
                    <a:lnTo>
                      <a:pt x="188677" y="1432357"/>
                    </a:lnTo>
                    <a:lnTo>
                      <a:pt x="90397" y="1262131"/>
                    </a:lnTo>
                    <a:lnTo>
                      <a:pt x="293655" y="1071070"/>
                    </a:lnTo>
                    <a:cubicBezTo>
                      <a:pt x="264192" y="962448"/>
                      <a:pt x="264192" y="847937"/>
                      <a:pt x="293655" y="739315"/>
                    </a:cubicBezTo>
                    <a:lnTo>
                      <a:pt x="90397" y="548254"/>
                    </a:lnTo>
                    <a:lnTo>
                      <a:pt x="188677" y="378028"/>
                    </a:lnTo>
                    <a:lnTo>
                      <a:pt x="455770" y="458525"/>
                    </a:lnTo>
                    <a:cubicBezTo>
                      <a:pt x="535108" y="378698"/>
                      <a:pt x="634277" y="321443"/>
                      <a:pt x="743078" y="292647"/>
                    </a:cubicBezTo>
                    <a:lnTo>
                      <a:pt x="806912" y="21089"/>
                    </a:lnTo>
                    <a:lnTo>
                      <a:pt x="1003473" y="21089"/>
                    </a:lnTo>
                    <a:lnTo>
                      <a:pt x="1067307" y="292647"/>
                    </a:lnTo>
                    <a:cubicBezTo>
                      <a:pt x="1176109" y="321442"/>
                      <a:pt x="1275277" y="378697"/>
                      <a:pt x="1354615" y="45852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91330" tIns="494085" rIns="491330" bIns="494085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ZA" sz="2800"/>
              </a:p>
            </p:txBody>
          </p:sp>
          <p:sp>
            <p:nvSpPr>
              <p:cNvPr id="26674" name="TextBox 39"/>
              <p:cNvSpPr txBox="1">
                <a:spLocks noChangeArrowheads="1"/>
              </p:cNvSpPr>
              <p:nvPr/>
            </p:nvSpPr>
            <p:spPr bwMode="auto">
              <a:xfrm>
                <a:off x="5520163" y="4617032"/>
                <a:ext cx="990000" cy="554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ZA" sz="1200" b="1">
                    <a:solidFill>
                      <a:schemeClr val="bg1"/>
                    </a:solidFill>
                  </a:rPr>
                  <a:t>Low quality primary school</a:t>
                </a:r>
              </a:p>
            </p:txBody>
          </p:sp>
        </p:grpSp>
      </p:grpSp>
      <p:grpSp>
        <p:nvGrpSpPr>
          <p:cNvPr id="10" name="Group 115"/>
          <p:cNvGrpSpPr>
            <a:grpSpLocks/>
          </p:cNvGrpSpPr>
          <p:nvPr/>
        </p:nvGrpSpPr>
        <p:grpSpPr bwMode="auto">
          <a:xfrm>
            <a:off x="4572000" y="2670175"/>
            <a:ext cx="2036763" cy="2003425"/>
            <a:chOff x="4571758" y="2670834"/>
            <a:chExt cx="2036221" cy="2003144"/>
          </a:xfrm>
        </p:grpSpPr>
        <p:sp>
          <p:nvSpPr>
            <p:cNvPr id="47" name="Circular Arrow 46"/>
            <p:cNvSpPr/>
            <p:nvPr/>
          </p:nvSpPr>
          <p:spPr>
            <a:xfrm rot="18252152">
              <a:off x="4588297" y="2654296"/>
              <a:ext cx="2003144" cy="2036221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6668" name="Group 114"/>
            <p:cNvGrpSpPr>
              <a:grpSpLocks/>
            </p:cNvGrpSpPr>
            <p:nvPr/>
          </p:nvGrpSpPr>
          <p:grpSpPr bwMode="auto">
            <a:xfrm>
              <a:off x="4745381" y="2781266"/>
              <a:ext cx="1772234" cy="1743445"/>
              <a:chOff x="4745381" y="2781266"/>
              <a:chExt cx="1772234" cy="1743445"/>
            </a:xfrm>
          </p:grpSpPr>
          <p:sp>
            <p:nvSpPr>
              <p:cNvPr id="44" name="Freeform 43"/>
              <p:cNvSpPr/>
              <p:nvPr/>
            </p:nvSpPr>
            <p:spPr>
              <a:xfrm rot="18252152">
                <a:off x="4759718" y="2766977"/>
                <a:ext cx="1742830" cy="1772765"/>
              </a:xfrm>
              <a:custGeom>
                <a:avLst/>
                <a:gdLst>
                  <a:gd name="connsiteX0" fmla="*/ 1327246 w 1773807"/>
                  <a:gd name="connsiteY0" fmla="*/ 449260 h 1773807"/>
                  <a:gd name="connsiteX1" fmla="*/ 1588942 w 1773807"/>
                  <a:gd name="connsiteY1" fmla="*/ 370390 h 1773807"/>
                  <a:gd name="connsiteX2" fmla="*/ 1685237 w 1773807"/>
                  <a:gd name="connsiteY2" fmla="*/ 537177 h 1773807"/>
                  <a:gd name="connsiteX3" fmla="*/ 1486085 w 1773807"/>
                  <a:gd name="connsiteY3" fmla="*/ 724378 h 1773807"/>
                  <a:gd name="connsiteX4" fmla="*/ 1486085 w 1773807"/>
                  <a:gd name="connsiteY4" fmla="*/ 1049430 h 1773807"/>
                  <a:gd name="connsiteX5" fmla="*/ 1685237 w 1773807"/>
                  <a:gd name="connsiteY5" fmla="*/ 1236630 h 1773807"/>
                  <a:gd name="connsiteX6" fmla="*/ 1588942 w 1773807"/>
                  <a:gd name="connsiteY6" fmla="*/ 1403417 h 1773807"/>
                  <a:gd name="connsiteX7" fmla="*/ 1327246 w 1773807"/>
                  <a:gd name="connsiteY7" fmla="*/ 1324547 h 1773807"/>
                  <a:gd name="connsiteX8" fmla="*/ 1045743 w 1773807"/>
                  <a:gd name="connsiteY8" fmla="*/ 1487073 h 1773807"/>
                  <a:gd name="connsiteX9" fmla="*/ 983198 w 1773807"/>
                  <a:gd name="connsiteY9" fmla="*/ 1753144 h 1773807"/>
                  <a:gd name="connsiteX10" fmla="*/ 790609 w 1773807"/>
                  <a:gd name="connsiteY10" fmla="*/ 1753144 h 1773807"/>
                  <a:gd name="connsiteX11" fmla="*/ 728064 w 1773807"/>
                  <a:gd name="connsiteY11" fmla="*/ 1487073 h 1773807"/>
                  <a:gd name="connsiteX12" fmla="*/ 446561 w 1773807"/>
                  <a:gd name="connsiteY12" fmla="*/ 1324547 h 1773807"/>
                  <a:gd name="connsiteX13" fmla="*/ 184865 w 1773807"/>
                  <a:gd name="connsiteY13" fmla="*/ 1403417 h 1773807"/>
                  <a:gd name="connsiteX14" fmla="*/ 88570 w 1773807"/>
                  <a:gd name="connsiteY14" fmla="*/ 1236630 h 1773807"/>
                  <a:gd name="connsiteX15" fmla="*/ 287722 w 1773807"/>
                  <a:gd name="connsiteY15" fmla="*/ 1049429 h 1773807"/>
                  <a:gd name="connsiteX16" fmla="*/ 287722 w 1773807"/>
                  <a:gd name="connsiteY16" fmla="*/ 724377 h 1773807"/>
                  <a:gd name="connsiteX17" fmla="*/ 88570 w 1773807"/>
                  <a:gd name="connsiteY17" fmla="*/ 537177 h 1773807"/>
                  <a:gd name="connsiteX18" fmla="*/ 184865 w 1773807"/>
                  <a:gd name="connsiteY18" fmla="*/ 370390 h 1773807"/>
                  <a:gd name="connsiteX19" fmla="*/ 446561 w 1773807"/>
                  <a:gd name="connsiteY19" fmla="*/ 449260 h 1773807"/>
                  <a:gd name="connsiteX20" fmla="*/ 728064 w 1773807"/>
                  <a:gd name="connsiteY20" fmla="*/ 286734 h 1773807"/>
                  <a:gd name="connsiteX21" fmla="*/ 790609 w 1773807"/>
                  <a:gd name="connsiteY21" fmla="*/ 20663 h 1773807"/>
                  <a:gd name="connsiteX22" fmla="*/ 983198 w 1773807"/>
                  <a:gd name="connsiteY22" fmla="*/ 20663 h 1773807"/>
                  <a:gd name="connsiteX23" fmla="*/ 1045743 w 1773807"/>
                  <a:gd name="connsiteY23" fmla="*/ 286734 h 1773807"/>
                  <a:gd name="connsiteX24" fmla="*/ 1327246 w 1773807"/>
                  <a:gd name="connsiteY24" fmla="*/ 449260 h 177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73807" h="1773807">
                    <a:moveTo>
                      <a:pt x="1141705" y="448690"/>
                    </a:moveTo>
                    <a:lnTo>
                      <a:pt x="1331431" y="331184"/>
                    </a:lnTo>
                    <a:lnTo>
                      <a:pt x="1442623" y="442376"/>
                    </a:lnTo>
                    <a:lnTo>
                      <a:pt x="1325117" y="632102"/>
                    </a:lnTo>
                    <a:cubicBezTo>
                      <a:pt x="1370375" y="709938"/>
                      <a:pt x="1394085" y="798425"/>
                      <a:pt x="1393808" y="888462"/>
                    </a:cubicBezTo>
                    <a:lnTo>
                      <a:pt x="1590435" y="994016"/>
                    </a:lnTo>
                    <a:lnTo>
                      <a:pt x="1549735" y="1145906"/>
                    </a:lnTo>
                    <a:lnTo>
                      <a:pt x="1326675" y="1139006"/>
                    </a:lnTo>
                    <a:cubicBezTo>
                      <a:pt x="1281896" y="1217119"/>
                      <a:pt x="1217120" y="1281896"/>
                      <a:pt x="1139007" y="1326675"/>
                    </a:cubicBezTo>
                    <a:lnTo>
                      <a:pt x="1145906" y="1549736"/>
                    </a:lnTo>
                    <a:lnTo>
                      <a:pt x="994016" y="1590435"/>
                    </a:lnTo>
                    <a:lnTo>
                      <a:pt x="888461" y="1393809"/>
                    </a:lnTo>
                    <a:cubicBezTo>
                      <a:pt x="798424" y="1394086"/>
                      <a:pt x="709938" y="1370376"/>
                      <a:pt x="632102" y="1325117"/>
                    </a:cubicBezTo>
                    <a:lnTo>
                      <a:pt x="442376" y="1442623"/>
                    </a:lnTo>
                    <a:lnTo>
                      <a:pt x="331184" y="1331431"/>
                    </a:lnTo>
                    <a:lnTo>
                      <a:pt x="448690" y="1141705"/>
                    </a:lnTo>
                    <a:cubicBezTo>
                      <a:pt x="403432" y="1063869"/>
                      <a:pt x="379722" y="975382"/>
                      <a:pt x="379999" y="885345"/>
                    </a:cubicBezTo>
                    <a:lnTo>
                      <a:pt x="183372" y="779791"/>
                    </a:lnTo>
                    <a:lnTo>
                      <a:pt x="224072" y="627901"/>
                    </a:lnTo>
                    <a:lnTo>
                      <a:pt x="447132" y="634801"/>
                    </a:lnTo>
                    <a:cubicBezTo>
                      <a:pt x="491911" y="556688"/>
                      <a:pt x="556687" y="491911"/>
                      <a:pt x="634800" y="447132"/>
                    </a:cubicBezTo>
                    <a:lnTo>
                      <a:pt x="627901" y="224071"/>
                    </a:lnTo>
                    <a:lnTo>
                      <a:pt x="779791" y="183372"/>
                    </a:lnTo>
                    <a:lnTo>
                      <a:pt x="885346" y="379998"/>
                    </a:lnTo>
                    <a:cubicBezTo>
                      <a:pt x="975383" y="379721"/>
                      <a:pt x="1063869" y="403431"/>
                      <a:pt x="1141705" y="44869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27746" tIns="627746" rIns="627746" bIns="627746" spcCol="1270" anchor="ctr"/>
              <a:lstStyle/>
              <a:p>
                <a:pPr algn="ctr" defTabSz="1377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ZA" sz="3100"/>
              </a:p>
            </p:txBody>
          </p:sp>
          <p:sp>
            <p:nvSpPr>
              <p:cNvPr id="26670" name="TextBox 40"/>
              <p:cNvSpPr txBox="1">
                <a:spLocks noChangeArrowheads="1"/>
              </p:cNvSpPr>
              <p:nvPr/>
            </p:nvSpPr>
            <p:spPr bwMode="auto">
              <a:xfrm>
                <a:off x="5157671" y="3296349"/>
                <a:ext cx="990000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ZA" sz="1200" b="1">
                    <a:solidFill>
                      <a:schemeClr val="bg1"/>
                    </a:solidFill>
                  </a:rPr>
                  <a:t>Low quality secondary</a:t>
                </a:r>
              </a:p>
              <a:p>
                <a:pPr algn="ctr" eaLnBrk="1" hangingPunct="1"/>
                <a:r>
                  <a:rPr lang="en-ZA" sz="1200" b="1">
                    <a:solidFill>
                      <a:schemeClr val="bg1"/>
                    </a:solidFill>
                  </a:rPr>
                  <a:t>schoo</a:t>
                </a:r>
                <a:r>
                  <a:rPr lang="en-ZA" sz="1400" b="1">
                    <a:solidFill>
                      <a:schemeClr val="bg1"/>
                    </a:solidFill>
                  </a:rPr>
                  <a:t>l</a:t>
                </a: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7993063" y="2265363"/>
            <a:ext cx="1081087" cy="658812"/>
            <a:chOff x="1445059" y="821184"/>
            <a:chExt cx="2985757" cy="2005038"/>
          </a:xfrm>
        </p:grpSpPr>
        <p:grpSp>
          <p:nvGrpSpPr>
            <p:cNvPr id="26663" name="Group 48"/>
            <p:cNvGrpSpPr>
              <a:grpSpLocks/>
            </p:cNvGrpSpPr>
            <p:nvPr/>
          </p:nvGrpSpPr>
          <p:grpSpPr bwMode="auto">
            <a:xfrm rot="5400000">
              <a:off x="852439" y="1413804"/>
              <a:ext cx="2005038" cy="819798"/>
              <a:chOff x="1298524" y="3051580"/>
              <a:chExt cx="3270558" cy="1700571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1282765" y="3069612"/>
                <a:ext cx="1710146" cy="1700731"/>
              </a:xfrm>
              <a:custGeom>
                <a:avLst/>
                <a:gdLst>
                  <a:gd name="connsiteX0" fmla="*/ 0 w 1348230"/>
                  <a:gd name="connsiteY0" fmla="*/ 471881 h 1348230"/>
                  <a:gd name="connsiteX1" fmla="*/ 674115 w 1348230"/>
                  <a:gd name="connsiteY1" fmla="*/ 0 h 1348230"/>
                  <a:gd name="connsiteX2" fmla="*/ 1348230 w 1348230"/>
                  <a:gd name="connsiteY2" fmla="*/ 471881 h 1348230"/>
                  <a:gd name="connsiteX3" fmla="*/ 1011173 w 1348230"/>
                  <a:gd name="connsiteY3" fmla="*/ 471881 h 1348230"/>
                  <a:gd name="connsiteX4" fmla="*/ 1011173 w 1348230"/>
                  <a:gd name="connsiteY4" fmla="*/ 1348230 h 1348230"/>
                  <a:gd name="connsiteX5" fmla="*/ 337058 w 1348230"/>
                  <a:gd name="connsiteY5" fmla="*/ 1348230 h 1348230"/>
                  <a:gd name="connsiteX6" fmla="*/ 337058 w 1348230"/>
                  <a:gd name="connsiteY6" fmla="*/ 471881 h 1348230"/>
                  <a:gd name="connsiteX7" fmla="*/ 0 w 1348230"/>
                  <a:gd name="connsiteY7" fmla="*/ 471881 h 134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8230" h="1348230">
                    <a:moveTo>
                      <a:pt x="471881" y="1348230"/>
                    </a:moveTo>
                    <a:lnTo>
                      <a:pt x="0" y="674115"/>
                    </a:lnTo>
                    <a:lnTo>
                      <a:pt x="471881" y="0"/>
                    </a:lnTo>
                    <a:lnTo>
                      <a:pt x="471881" y="337057"/>
                    </a:lnTo>
                    <a:lnTo>
                      <a:pt x="1348230" y="337057"/>
                    </a:lnTo>
                    <a:lnTo>
                      <a:pt x="1348230" y="1011172"/>
                    </a:lnTo>
                    <a:lnTo>
                      <a:pt x="471881" y="1011172"/>
                    </a:lnTo>
                    <a:lnTo>
                      <a:pt x="471881" y="134823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99517" tIns="500632" rIns="163575" bIns="500634" spcCol="1270" anchor="ctr"/>
              <a:lstStyle/>
              <a:p>
                <a:pPr algn="ctr" defTabSz="10223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ZA" sz="2300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071717" y="3069609"/>
                <a:ext cx="1481603" cy="1700731"/>
              </a:xfrm>
              <a:custGeom>
                <a:avLst/>
                <a:gdLst>
                  <a:gd name="connsiteX0" fmla="*/ 0 w 1348230"/>
                  <a:gd name="connsiteY0" fmla="*/ 471881 h 1348230"/>
                  <a:gd name="connsiteX1" fmla="*/ 674115 w 1348230"/>
                  <a:gd name="connsiteY1" fmla="*/ 0 h 1348230"/>
                  <a:gd name="connsiteX2" fmla="*/ 1348230 w 1348230"/>
                  <a:gd name="connsiteY2" fmla="*/ 471881 h 1348230"/>
                  <a:gd name="connsiteX3" fmla="*/ 1011173 w 1348230"/>
                  <a:gd name="connsiteY3" fmla="*/ 471881 h 1348230"/>
                  <a:gd name="connsiteX4" fmla="*/ 1011173 w 1348230"/>
                  <a:gd name="connsiteY4" fmla="*/ 1348230 h 1348230"/>
                  <a:gd name="connsiteX5" fmla="*/ 337058 w 1348230"/>
                  <a:gd name="connsiteY5" fmla="*/ 1348230 h 1348230"/>
                  <a:gd name="connsiteX6" fmla="*/ 337058 w 1348230"/>
                  <a:gd name="connsiteY6" fmla="*/ 471881 h 1348230"/>
                  <a:gd name="connsiteX7" fmla="*/ 0 w 1348230"/>
                  <a:gd name="connsiteY7" fmla="*/ 471881 h 134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8230" h="1348230">
                    <a:moveTo>
                      <a:pt x="876349" y="0"/>
                    </a:moveTo>
                    <a:lnTo>
                      <a:pt x="1348230" y="674115"/>
                    </a:lnTo>
                    <a:lnTo>
                      <a:pt x="876349" y="1348230"/>
                    </a:lnTo>
                    <a:lnTo>
                      <a:pt x="876349" y="1011173"/>
                    </a:lnTo>
                    <a:lnTo>
                      <a:pt x="0" y="1011173"/>
                    </a:lnTo>
                    <a:lnTo>
                      <a:pt x="0" y="337058"/>
                    </a:lnTo>
                    <a:lnTo>
                      <a:pt x="876349" y="337058"/>
                    </a:lnTo>
                    <a:lnTo>
                      <a:pt x="87634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63577" tIns="500634" rIns="399515" bIns="500633" spcCol="1270" anchor="ctr"/>
              <a:lstStyle/>
              <a:p>
                <a:pPr algn="ctr" defTabSz="10223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ZA" sz="230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317548" y="1309156"/>
              <a:ext cx="2113268" cy="1265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sz="1050" b="1">
                  <a:solidFill>
                    <a:srgbClr val="C00000"/>
                  </a:solidFill>
                  <a:latin typeface="Calibri" pitchFamily="34" charset="0"/>
                  <a:ea typeface="+mn-ea"/>
                  <a:cs typeface="Arial" pitchFamily="34" charset="0"/>
                </a:rPr>
                <a:t>Unequal society</a:t>
              </a:r>
            </a:p>
          </p:txBody>
        </p:sp>
      </p:grpSp>
      <p:sp>
        <p:nvSpPr>
          <p:cNvPr id="58" name="Freeform 57"/>
          <p:cNvSpPr/>
          <p:nvPr/>
        </p:nvSpPr>
        <p:spPr>
          <a:xfrm>
            <a:off x="5695950" y="1612900"/>
            <a:ext cx="419100" cy="269875"/>
          </a:xfrm>
          <a:custGeom>
            <a:avLst/>
            <a:gdLst>
              <a:gd name="connsiteX0" fmla="*/ 0 w 1348230"/>
              <a:gd name="connsiteY0" fmla="*/ 471881 h 1348230"/>
              <a:gd name="connsiteX1" fmla="*/ 674115 w 1348230"/>
              <a:gd name="connsiteY1" fmla="*/ 0 h 1348230"/>
              <a:gd name="connsiteX2" fmla="*/ 1348230 w 1348230"/>
              <a:gd name="connsiteY2" fmla="*/ 471881 h 1348230"/>
              <a:gd name="connsiteX3" fmla="*/ 1011173 w 1348230"/>
              <a:gd name="connsiteY3" fmla="*/ 471881 h 1348230"/>
              <a:gd name="connsiteX4" fmla="*/ 1011173 w 1348230"/>
              <a:gd name="connsiteY4" fmla="*/ 1348230 h 1348230"/>
              <a:gd name="connsiteX5" fmla="*/ 337058 w 1348230"/>
              <a:gd name="connsiteY5" fmla="*/ 1348230 h 1348230"/>
              <a:gd name="connsiteX6" fmla="*/ 337058 w 1348230"/>
              <a:gd name="connsiteY6" fmla="*/ 471881 h 1348230"/>
              <a:gd name="connsiteX7" fmla="*/ 0 w 1348230"/>
              <a:gd name="connsiteY7" fmla="*/ 471881 h 134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230" h="1348230">
                <a:moveTo>
                  <a:pt x="471881" y="1348230"/>
                </a:moveTo>
                <a:lnTo>
                  <a:pt x="0" y="674115"/>
                </a:lnTo>
                <a:lnTo>
                  <a:pt x="471881" y="0"/>
                </a:lnTo>
                <a:lnTo>
                  <a:pt x="471881" y="337057"/>
                </a:lnTo>
                <a:lnTo>
                  <a:pt x="1348230" y="337057"/>
                </a:lnTo>
                <a:lnTo>
                  <a:pt x="1348230" y="1011172"/>
                </a:lnTo>
                <a:lnTo>
                  <a:pt x="471881" y="1011172"/>
                </a:lnTo>
                <a:lnTo>
                  <a:pt x="471881" y="134823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9517" tIns="500632" rIns="163575" bIns="500634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en-ZA" sz="2300"/>
          </a:p>
        </p:txBody>
      </p:sp>
      <p:grpSp>
        <p:nvGrpSpPr>
          <p:cNvPr id="20" name="Group 89"/>
          <p:cNvGrpSpPr>
            <a:grpSpLocks/>
          </p:cNvGrpSpPr>
          <p:nvPr/>
        </p:nvGrpSpPr>
        <p:grpSpPr bwMode="auto">
          <a:xfrm>
            <a:off x="1274763" y="415925"/>
            <a:ext cx="2576512" cy="6230938"/>
            <a:chOff x="56286" y="168437"/>
            <a:chExt cx="2576098" cy="6436236"/>
          </a:xfrm>
        </p:grpSpPr>
        <p:grpSp>
          <p:nvGrpSpPr>
            <p:cNvPr id="26659" name="Group 88"/>
            <p:cNvGrpSpPr>
              <a:grpSpLocks/>
            </p:cNvGrpSpPr>
            <p:nvPr/>
          </p:nvGrpSpPr>
          <p:grpSpPr bwMode="auto">
            <a:xfrm>
              <a:off x="56286" y="168437"/>
              <a:ext cx="2576098" cy="6436236"/>
              <a:chOff x="56286" y="168437"/>
              <a:chExt cx="2576098" cy="643623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6286" y="168437"/>
                <a:ext cx="2576098" cy="64362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/>
              </a:p>
            </p:txBody>
          </p:sp>
          <p:graphicFrame>
            <p:nvGraphicFramePr>
              <p:cNvPr id="59" name="Diagram 58"/>
              <p:cNvGraphicFramePr/>
              <p:nvPr>
                <p:extLst>
                  <p:ext uri="{D42A27DB-BD31-4B8C-83A1-F6EECF244321}">
                    <p14:modId xmlns:p14="http://schemas.microsoft.com/office/powerpoint/2010/main" xmlns="" val="1895388510"/>
                  </p:ext>
                </p:extLst>
              </p:nvPr>
            </p:nvGraphicFramePr>
            <p:xfrm>
              <a:off x="251520" y="547201"/>
              <a:ext cx="2232248" cy="58921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p:grpSp>
        <p:sp>
          <p:nvSpPr>
            <p:cNvPr id="75" name="TextBox 74"/>
            <p:cNvSpPr txBox="1"/>
            <p:nvPr/>
          </p:nvSpPr>
          <p:spPr>
            <a:xfrm>
              <a:off x="611822" y="188115"/>
              <a:ext cx="1584070" cy="370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ZA" b="1">
                  <a:latin typeface="Calibri" pitchFamily="34" charset="0"/>
                  <a:ea typeface="+mn-ea"/>
                  <a:cs typeface="Arial" pitchFamily="34" charset="0"/>
                </a:rPr>
                <a:t>Labour Market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84138" y="1009650"/>
            <a:ext cx="1635125" cy="12620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1100" b="1" dirty="0">
                <a:latin typeface="Calibri" pitchFamily="34" charset="0"/>
                <a:ea typeface="+mn-ea"/>
                <a:cs typeface="Arial" pitchFamily="34" charset="0"/>
              </a:rPr>
              <a:t>High productivity jobs and incomes (</a:t>
            </a:r>
            <a:r>
              <a:rPr lang="en-ZA" sz="1100" b="1" dirty="0" smtClean="0">
                <a:latin typeface="Calibri" pitchFamily="34" charset="0"/>
                <a:ea typeface="+mn-ea"/>
                <a:cs typeface="Arial" pitchFamily="34" charset="0"/>
              </a:rPr>
              <a:t>17%</a:t>
            </a:r>
            <a:r>
              <a:rPr lang="en-ZA" sz="1100" b="1" dirty="0">
                <a:latin typeface="Calibri" pitchFamily="34" charset="0"/>
                <a:ea typeface="+mn-ea"/>
                <a:cs typeface="Arial" pitchFamily="34" charset="0"/>
              </a:rPr>
              <a:t>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ZA" sz="900" dirty="0">
                <a:latin typeface="Calibri" pitchFamily="34" charset="0"/>
                <a:ea typeface="+mn-ea"/>
                <a:cs typeface="Arial" pitchFamily="34" charset="0"/>
              </a:rPr>
              <a:t>Mainly professional, managerial &amp; skilled jobs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ZA" sz="900" dirty="0">
                <a:latin typeface="Calibri" pitchFamily="34" charset="0"/>
                <a:ea typeface="+mn-ea"/>
                <a:cs typeface="Arial" pitchFamily="34" charset="0"/>
              </a:rPr>
              <a:t>Requires graduates, good quality matric or good vocational skills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ZA" sz="900" dirty="0">
                <a:latin typeface="Calibri" pitchFamily="34" charset="0"/>
                <a:ea typeface="+mn-ea"/>
                <a:cs typeface="Arial" pitchFamily="34" charset="0"/>
              </a:rPr>
              <a:t>Historically mainly white</a:t>
            </a:r>
            <a:endParaRPr lang="en-ZA" sz="800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513" y="3717032"/>
            <a:ext cx="1633538" cy="1260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1100" b="1" dirty="0">
                <a:latin typeface="Calibri" pitchFamily="34" charset="0"/>
                <a:ea typeface="+mn-ea"/>
                <a:cs typeface="Arial" pitchFamily="34" charset="0"/>
              </a:rPr>
              <a:t>Low productivity jobs &amp; incomes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ZA" sz="900" dirty="0">
                <a:latin typeface="Calibri" pitchFamily="34" charset="0"/>
                <a:ea typeface="+mn-ea"/>
                <a:cs typeface="Arial" pitchFamily="34" charset="0"/>
              </a:rPr>
              <a:t>Often manual or low skill jobs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ZA" sz="900" dirty="0">
                <a:latin typeface="Calibri" pitchFamily="34" charset="0"/>
                <a:ea typeface="+mn-ea"/>
                <a:cs typeface="Arial" pitchFamily="34" charset="0"/>
              </a:rPr>
              <a:t>Limited or low quality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ZA" sz="900" dirty="0">
                <a:latin typeface="Calibri" pitchFamily="34" charset="0"/>
                <a:ea typeface="+mn-ea"/>
                <a:cs typeface="Arial" pitchFamily="34" charset="0"/>
              </a:rPr>
              <a:t>Minimum wage can exceed productivity</a:t>
            </a:r>
            <a:endParaRPr lang="en-ZA" sz="800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3654425" y="5013325"/>
            <a:ext cx="701675" cy="317500"/>
          </a:xfrm>
          <a:custGeom>
            <a:avLst/>
            <a:gdLst>
              <a:gd name="connsiteX0" fmla="*/ 0 w 1348230"/>
              <a:gd name="connsiteY0" fmla="*/ 471881 h 1348230"/>
              <a:gd name="connsiteX1" fmla="*/ 674115 w 1348230"/>
              <a:gd name="connsiteY1" fmla="*/ 0 h 1348230"/>
              <a:gd name="connsiteX2" fmla="*/ 1348230 w 1348230"/>
              <a:gd name="connsiteY2" fmla="*/ 471881 h 1348230"/>
              <a:gd name="connsiteX3" fmla="*/ 1011173 w 1348230"/>
              <a:gd name="connsiteY3" fmla="*/ 471881 h 1348230"/>
              <a:gd name="connsiteX4" fmla="*/ 1011173 w 1348230"/>
              <a:gd name="connsiteY4" fmla="*/ 1348230 h 1348230"/>
              <a:gd name="connsiteX5" fmla="*/ 337058 w 1348230"/>
              <a:gd name="connsiteY5" fmla="*/ 1348230 h 1348230"/>
              <a:gd name="connsiteX6" fmla="*/ 337058 w 1348230"/>
              <a:gd name="connsiteY6" fmla="*/ 471881 h 1348230"/>
              <a:gd name="connsiteX7" fmla="*/ 0 w 1348230"/>
              <a:gd name="connsiteY7" fmla="*/ 471881 h 134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230" h="1348230">
                <a:moveTo>
                  <a:pt x="471881" y="1348230"/>
                </a:moveTo>
                <a:lnTo>
                  <a:pt x="0" y="674115"/>
                </a:lnTo>
                <a:lnTo>
                  <a:pt x="471881" y="0"/>
                </a:lnTo>
                <a:lnTo>
                  <a:pt x="471881" y="337057"/>
                </a:lnTo>
                <a:lnTo>
                  <a:pt x="1348230" y="337057"/>
                </a:lnTo>
                <a:lnTo>
                  <a:pt x="1348230" y="1011172"/>
                </a:lnTo>
                <a:lnTo>
                  <a:pt x="471881" y="1011172"/>
                </a:lnTo>
                <a:lnTo>
                  <a:pt x="471881" y="134823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9517" tIns="500632" rIns="163575" bIns="500634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en-ZA" sz="2300"/>
          </a:p>
        </p:txBody>
      </p:sp>
      <p:sp>
        <p:nvSpPr>
          <p:cNvPr id="94" name="Freeform 93"/>
          <p:cNvSpPr/>
          <p:nvPr/>
        </p:nvSpPr>
        <p:spPr>
          <a:xfrm>
            <a:off x="3654425" y="4032250"/>
            <a:ext cx="701675" cy="317500"/>
          </a:xfrm>
          <a:custGeom>
            <a:avLst/>
            <a:gdLst>
              <a:gd name="connsiteX0" fmla="*/ 0 w 1348230"/>
              <a:gd name="connsiteY0" fmla="*/ 471881 h 1348230"/>
              <a:gd name="connsiteX1" fmla="*/ 674115 w 1348230"/>
              <a:gd name="connsiteY1" fmla="*/ 0 h 1348230"/>
              <a:gd name="connsiteX2" fmla="*/ 1348230 w 1348230"/>
              <a:gd name="connsiteY2" fmla="*/ 471881 h 1348230"/>
              <a:gd name="connsiteX3" fmla="*/ 1011173 w 1348230"/>
              <a:gd name="connsiteY3" fmla="*/ 471881 h 1348230"/>
              <a:gd name="connsiteX4" fmla="*/ 1011173 w 1348230"/>
              <a:gd name="connsiteY4" fmla="*/ 1348230 h 1348230"/>
              <a:gd name="connsiteX5" fmla="*/ 337058 w 1348230"/>
              <a:gd name="connsiteY5" fmla="*/ 1348230 h 1348230"/>
              <a:gd name="connsiteX6" fmla="*/ 337058 w 1348230"/>
              <a:gd name="connsiteY6" fmla="*/ 471881 h 1348230"/>
              <a:gd name="connsiteX7" fmla="*/ 0 w 1348230"/>
              <a:gd name="connsiteY7" fmla="*/ 471881 h 134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230" h="1348230">
                <a:moveTo>
                  <a:pt x="471881" y="1348230"/>
                </a:moveTo>
                <a:lnTo>
                  <a:pt x="0" y="674115"/>
                </a:lnTo>
                <a:lnTo>
                  <a:pt x="471881" y="0"/>
                </a:lnTo>
                <a:lnTo>
                  <a:pt x="471881" y="337057"/>
                </a:lnTo>
                <a:lnTo>
                  <a:pt x="1348230" y="337057"/>
                </a:lnTo>
                <a:lnTo>
                  <a:pt x="1348230" y="1011172"/>
                </a:lnTo>
                <a:lnTo>
                  <a:pt x="471881" y="1011172"/>
                </a:lnTo>
                <a:lnTo>
                  <a:pt x="471881" y="134823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9517" tIns="500632" rIns="163575" bIns="500634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en-ZA" sz="2300"/>
          </a:p>
        </p:txBody>
      </p:sp>
      <p:sp>
        <p:nvSpPr>
          <p:cNvPr id="95" name="Rectangle 94"/>
          <p:cNvSpPr/>
          <p:nvPr/>
        </p:nvSpPr>
        <p:spPr>
          <a:xfrm>
            <a:off x="4344988" y="879475"/>
            <a:ext cx="1308100" cy="1738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>
                <a:solidFill>
                  <a:schemeClr val="tx1"/>
                </a:solidFill>
              </a:rPr>
              <a:t>University/FET</a:t>
            </a:r>
          </a:p>
          <a:p>
            <a:pPr algn="ctr">
              <a:defRPr/>
            </a:pPr>
            <a:endParaRPr lang="en-ZA" sz="800" b="1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ZA" sz="800" b="1">
                <a:solidFill>
                  <a:schemeClr val="tx1"/>
                </a:solidFill>
              </a:rPr>
              <a:t>Type</a:t>
            </a:r>
            <a:r>
              <a:rPr lang="en-ZA" sz="800">
                <a:solidFill>
                  <a:schemeClr val="tx1"/>
                </a:solidFill>
              </a:rPr>
              <a:t> of institution (FET or University)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ZA" sz="800" b="1">
                <a:solidFill>
                  <a:schemeClr val="tx1"/>
                </a:solidFill>
              </a:rPr>
              <a:t>Quality</a:t>
            </a:r>
            <a:r>
              <a:rPr lang="en-ZA" sz="800">
                <a:solidFill>
                  <a:schemeClr val="tx1"/>
                </a:solidFill>
              </a:rPr>
              <a:t> of institution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ZA" sz="800">
                <a:solidFill>
                  <a:schemeClr val="tx1"/>
                </a:solidFill>
              </a:rPr>
              <a:t>Type of </a:t>
            </a:r>
            <a:r>
              <a:rPr lang="en-ZA" sz="800" b="1">
                <a:solidFill>
                  <a:schemeClr val="tx1"/>
                </a:solidFill>
              </a:rPr>
              <a:t>qualification</a:t>
            </a:r>
            <a:r>
              <a:rPr lang="en-ZA" sz="800">
                <a:solidFill>
                  <a:schemeClr val="tx1"/>
                </a:solidFill>
              </a:rPr>
              <a:t> </a:t>
            </a:r>
            <a:r>
              <a:rPr lang="en-ZA" sz="800" i="1">
                <a:solidFill>
                  <a:schemeClr val="tx1"/>
                </a:solidFill>
              </a:rPr>
              <a:t>(diploma, degree etc.)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ZA" sz="800" b="1">
                <a:solidFill>
                  <a:schemeClr val="tx1"/>
                </a:solidFill>
              </a:rPr>
              <a:t>Field</a:t>
            </a:r>
            <a:r>
              <a:rPr lang="en-ZA" sz="800">
                <a:solidFill>
                  <a:schemeClr val="tx1"/>
                </a:solidFill>
              </a:rPr>
              <a:t> of study </a:t>
            </a:r>
            <a:r>
              <a:rPr lang="en-ZA" sz="800" i="1">
                <a:solidFill>
                  <a:schemeClr val="tx1"/>
                </a:solidFill>
              </a:rPr>
              <a:t>(Engineering, Arts etc.)</a:t>
            </a:r>
            <a:endParaRPr lang="en-ZA" sz="1200" i="1">
              <a:solidFill>
                <a:schemeClr val="tx1"/>
              </a:solidFill>
            </a:endParaRPr>
          </a:p>
        </p:txBody>
      </p:sp>
      <p:grpSp>
        <p:nvGrpSpPr>
          <p:cNvPr id="22" name="Group 129"/>
          <p:cNvGrpSpPr>
            <a:grpSpLocks/>
          </p:cNvGrpSpPr>
          <p:nvPr/>
        </p:nvGrpSpPr>
        <p:grpSpPr bwMode="auto">
          <a:xfrm>
            <a:off x="107504" y="2492896"/>
            <a:ext cx="1563688" cy="1050925"/>
            <a:chOff x="114383" y="2291767"/>
            <a:chExt cx="1564095" cy="1050749"/>
          </a:xfrm>
        </p:grpSpPr>
        <p:sp>
          <p:nvSpPr>
            <p:cNvPr id="96" name="TextBox 95"/>
            <p:cNvSpPr txBox="1"/>
            <p:nvPr/>
          </p:nvSpPr>
          <p:spPr>
            <a:xfrm>
              <a:off x="309697" y="2617150"/>
              <a:ext cx="1368781" cy="3999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ZA" sz="1000">
                  <a:latin typeface="Calibri" pitchFamily="34" charset="0"/>
                  <a:ea typeface="+mn-ea"/>
                  <a:cs typeface="Arial" pitchFamily="34" charset="0"/>
                </a:rPr>
                <a:t>Vocational training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ZA" sz="1000">
                  <a:latin typeface="Calibri" pitchFamily="34" charset="0"/>
                  <a:ea typeface="+mn-ea"/>
                  <a:cs typeface="Arial" pitchFamily="34" charset="0"/>
                </a:rPr>
                <a:t>Affirmative action</a:t>
              </a:r>
            </a:p>
          </p:txBody>
        </p:sp>
        <p:sp>
          <p:nvSpPr>
            <p:cNvPr id="97" name="Freeform 96"/>
            <p:cNvSpPr/>
            <p:nvPr/>
          </p:nvSpPr>
          <p:spPr>
            <a:xfrm rot="5400000">
              <a:off x="-252201" y="2658351"/>
              <a:ext cx="1050749" cy="317583"/>
            </a:xfrm>
            <a:custGeom>
              <a:avLst/>
              <a:gdLst>
                <a:gd name="connsiteX0" fmla="*/ 0 w 1348230"/>
                <a:gd name="connsiteY0" fmla="*/ 471881 h 1348230"/>
                <a:gd name="connsiteX1" fmla="*/ 674115 w 1348230"/>
                <a:gd name="connsiteY1" fmla="*/ 0 h 1348230"/>
                <a:gd name="connsiteX2" fmla="*/ 1348230 w 1348230"/>
                <a:gd name="connsiteY2" fmla="*/ 471881 h 1348230"/>
                <a:gd name="connsiteX3" fmla="*/ 1011173 w 1348230"/>
                <a:gd name="connsiteY3" fmla="*/ 471881 h 1348230"/>
                <a:gd name="connsiteX4" fmla="*/ 1011173 w 1348230"/>
                <a:gd name="connsiteY4" fmla="*/ 1348230 h 1348230"/>
                <a:gd name="connsiteX5" fmla="*/ 337058 w 1348230"/>
                <a:gd name="connsiteY5" fmla="*/ 1348230 h 1348230"/>
                <a:gd name="connsiteX6" fmla="*/ 337058 w 1348230"/>
                <a:gd name="connsiteY6" fmla="*/ 471881 h 1348230"/>
                <a:gd name="connsiteX7" fmla="*/ 0 w 1348230"/>
                <a:gd name="connsiteY7" fmla="*/ 471881 h 134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8230" h="1348230">
                  <a:moveTo>
                    <a:pt x="471881" y="1348230"/>
                  </a:moveTo>
                  <a:lnTo>
                    <a:pt x="0" y="674115"/>
                  </a:lnTo>
                  <a:lnTo>
                    <a:pt x="471881" y="0"/>
                  </a:lnTo>
                  <a:lnTo>
                    <a:pt x="471881" y="337057"/>
                  </a:lnTo>
                  <a:lnTo>
                    <a:pt x="1348230" y="337057"/>
                  </a:lnTo>
                  <a:lnTo>
                    <a:pt x="1348230" y="1011172"/>
                  </a:lnTo>
                  <a:lnTo>
                    <a:pt x="471881" y="1011172"/>
                  </a:lnTo>
                  <a:lnTo>
                    <a:pt x="471881" y="13482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9517" tIns="500632" rIns="163575" bIns="500634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2300"/>
            </a:p>
          </p:txBody>
        </p:sp>
      </p:grpSp>
      <p:sp>
        <p:nvSpPr>
          <p:cNvPr id="98" name="Freeform 97"/>
          <p:cNvSpPr/>
          <p:nvPr/>
        </p:nvSpPr>
        <p:spPr>
          <a:xfrm>
            <a:off x="3640138" y="1566863"/>
            <a:ext cx="701675" cy="317500"/>
          </a:xfrm>
          <a:custGeom>
            <a:avLst/>
            <a:gdLst>
              <a:gd name="connsiteX0" fmla="*/ 0 w 1348230"/>
              <a:gd name="connsiteY0" fmla="*/ 471881 h 1348230"/>
              <a:gd name="connsiteX1" fmla="*/ 674115 w 1348230"/>
              <a:gd name="connsiteY1" fmla="*/ 0 h 1348230"/>
              <a:gd name="connsiteX2" fmla="*/ 1348230 w 1348230"/>
              <a:gd name="connsiteY2" fmla="*/ 471881 h 1348230"/>
              <a:gd name="connsiteX3" fmla="*/ 1011173 w 1348230"/>
              <a:gd name="connsiteY3" fmla="*/ 471881 h 1348230"/>
              <a:gd name="connsiteX4" fmla="*/ 1011173 w 1348230"/>
              <a:gd name="connsiteY4" fmla="*/ 1348230 h 1348230"/>
              <a:gd name="connsiteX5" fmla="*/ 337058 w 1348230"/>
              <a:gd name="connsiteY5" fmla="*/ 1348230 h 1348230"/>
              <a:gd name="connsiteX6" fmla="*/ 337058 w 1348230"/>
              <a:gd name="connsiteY6" fmla="*/ 471881 h 1348230"/>
              <a:gd name="connsiteX7" fmla="*/ 0 w 1348230"/>
              <a:gd name="connsiteY7" fmla="*/ 471881 h 134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230" h="1348230">
                <a:moveTo>
                  <a:pt x="471881" y="1348230"/>
                </a:moveTo>
                <a:lnTo>
                  <a:pt x="0" y="674115"/>
                </a:lnTo>
                <a:lnTo>
                  <a:pt x="471881" y="0"/>
                </a:lnTo>
                <a:lnTo>
                  <a:pt x="471881" y="337057"/>
                </a:lnTo>
                <a:lnTo>
                  <a:pt x="1348230" y="337057"/>
                </a:lnTo>
                <a:lnTo>
                  <a:pt x="1348230" y="1011172"/>
                </a:lnTo>
                <a:lnTo>
                  <a:pt x="471881" y="1011172"/>
                </a:lnTo>
                <a:lnTo>
                  <a:pt x="471881" y="134823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9517" tIns="500632" rIns="163575" bIns="500634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en-ZA" sz="2300"/>
          </a:p>
        </p:txBody>
      </p:sp>
      <p:sp>
        <p:nvSpPr>
          <p:cNvPr id="129" name="Rounded Rectangle 128"/>
          <p:cNvSpPr/>
          <p:nvPr/>
        </p:nvSpPr>
        <p:spPr>
          <a:xfrm>
            <a:off x="8297863" y="2813050"/>
            <a:ext cx="828675" cy="368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000" b="1">
                <a:solidFill>
                  <a:schemeClr val="tx1"/>
                </a:solidFill>
              </a:rPr>
              <a:t>Majority (80%)</a:t>
            </a:r>
          </a:p>
        </p:txBody>
      </p:sp>
      <p:grpSp>
        <p:nvGrpSpPr>
          <p:cNvPr id="23" name="Group 125"/>
          <p:cNvGrpSpPr>
            <a:grpSpLocks/>
          </p:cNvGrpSpPr>
          <p:nvPr/>
        </p:nvGrpSpPr>
        <p:grpSpPr bwMode="auto">
          <a:xfrm>
            <a:off x="5005388" y="2506663"/>
            <a:ext cx="1444625" cy="804862"/>
            <a:chOff x="5005980" y="2506040"/>
            <a:chExt cx="1444651" cy="804794"/>
          </a:xfrm>
        </p:grpSpPr>
        <p:sp>
          <p:nvSpPr>
            <p:cNvPr id="123" name="TextBox 122"/>
            <p:cNvSpPr txBox="1"/>
            <p:nvPr/>
          </p:nvSpPr>
          <p:spPr>
            <a:xfrm>
              <a:off x="5234584" y="2506040"/>
              <a:ext cx="1216047" cy="4158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ZA" sz="700">
                  <a:latin typeface="Calibri" pitchFamily="34" charset="0"/>
                  <a:ea typeface="+mn-ea"/>
                  <a:cs typeface="Arial" pitchFamily="34" charset="0"/>
                </a:rPr>
                <a:t>Some motivated, lucky or talented students make  the transition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 rot="3499488">
              <a:off x="4770271" y="2771908"/>
              <a:ext cx="774635" cy="303217"/>
            </a:xfrm>
            <a:custGeom>
              <a:avLst/>
              <a:gdLst>
                <a:gd name="connsiteX0" fmla="*/ 0 w 1348230"/>
                <a:gd name="connsiteY0" fmla="*/ 471881 h 1348230"/>
                <a:gd name="connsiteX1" fmla="*/ 674115 w 1348230"/>
                <a:gd name="connsiteY1" fmla="*/ 0 h 1348230"/>
                <a:gd name="connsiteX2" fmla="*/ 1348230 w 1348230"/>
                <a:gd name="connsiteY2" fmla="*/ 471881 h 1348230"/>
                <a:gd name="connsiteX3" fmla="*/ 1011173 w 1348230"/>
                <a:gd name="connsiteY3" fmla="*/ 471881 h 1348230"/>
                <a:gd name="connsiteX4" fmla="*/ 1011173 w 1348230"/>
                <a:gd name="connsiteY4" fmla="*/ 1348230 h 1348230"/>
                <a:gd name="connsiteX5" fmla="*/ 337058 w 1348230"/>
                <a:gd name="connsiteY5" fmla="*/ 1348230 h 1348230"/>
                <a:gd name="connsiteX6" fmla="*/ 337058 w 1348230"/>
                <a:gd name="connsiteY6" fmla="*/ 471881 h 1348230"/>
                <a:gd name="connsiteX7" fmla="*/ 0 w 1348230"/>
                <a:gd name="connsiteY7" fmla="*/ 471881 h 134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8230" h="1348230">
                  <a:moveTo>
                    <a:pt x="471881" y="1348230"/>
                  </a:moveTo>
                  <a:lnTo>
                    <a:pt x="0" y="674115"/>
                  </a:lnTo>
                  <a:lnTo>
                    <a:pt x="471881" y="0"/>
                  </a:lnTo>
                  <a:lnTo>
                    <a:pt x="471881" y="337057"/>
                  </a:lnTo>
                  <a:lnTo>
                    <a:pt x="1348230" y="337057"/>
                  </a:lnTo>
                  <a:lnTo>
                    <a:pt x="1348230" y="1011172"/>
                  </a:lnTo>
                  <a:lnTo>
                    <a:pt x="471881" y="1011172"/>
                  </a:lnTo>
                  <a:lnTo>
                    <a:pt x="471881" y="13482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9517" tIns="500632" rIns="163575" bIns="500634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2300"/>
            </a:p>
          </p:txBody>
        </p:sp>
      </p:grpSp>
      <p:sp>
        <p:nvSpPr>
          <p:cNvPr id="128" name="Rounded Rectangle 127"/>
          <p:cNvSpPr/>
          <p:nvPr/>
        </p:nvSpPr>
        <p:spPr>
          <a:xfrm>
            <a:off x="8262938" y="2070100"/>
            <a:ext cx="828675" cy="3683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000" b="1">
                <a:solidFill>
                  <a:schemeClr val="tx1"/>
                </a:solidFill>
              </a:rPr>
              <a:t>Minority (20%)</a:t>
            </a:r>
          </a:p>
        </p:txBody>
      </p:sp>
      <p:grpSp>
        <p:nvGrpSpPr>
          <p:cNvPr id="24" name="Group 124"/>
          <p:cNvGrpSpPr>
            <a:grpSpLocks/>
          </p:cNvGrpSpPr>
          <p:nvPr/>
        </p:nvGrpSpPr>
        <p:grpSpPr bwMode="auto">
          <a:xfrm>
            <a:off x="7008813" y="2424113"/>
            <a:ext cx="1416050" cy="757237"/>
            <a:chOff x="7008134" y="2423712"/>
            <a:chExt cx="1416719" cy="778151"/>
          </a:xfrm>
        </p:grpSpPr>
        <p:sp>
          <p:nvSpPr>
            <p:cNvPr id="122" name="TextBox 121"/>
            <p:cNvSpPr txBox="1"/>
            <p:nvPr/>
          </p:nvSpPr>
          <p:spPr>
            <a:xfrm>
              <a:off x="7208254" y="2678202"/>
              <a:ext cx="1216600" cy="5236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ZA" sz="700">
                  <a:latin typeface="Calibri" pitchFamily="34" charset="0"/>
                  <a:ea typeface="+mn-ea"/>
                  <a:cs typeface="Arial" pitchFamily="34" charset="0"/>
                </a:rPr>
                <a:t>Big demand for good schools despite fees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n-ZA" sz="700">
                  <a:latin typeface="Calibri" pitchFamily="34" charset="0"/>
                  <a:ea typeface="+mn-ea"/>
                  <a:cs typeface="Arial" pitchFamily="34" charset="0"/>
                </a:rPr>
                <a:t>Some scholarships/bursaries 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 rot="5400000">
              <a:off x="6770736" y="2661110"/>
              <a:ext cx="778151" cy="303355"/>
            </a:xfrm>
            <a:custGeom>
              <a:avLst/>
              <a:gdLst>
                <a:gd name="connsiteX0" fmla="*/ 0 w 1348230"/>
                <a:gd name="connsiteY0" fmla="*/ 471881 h 1348230"/>
                <a:gd name="connsiteX1" fmla="*/ 674115 w 1348230"/>
                <a:gd name="connsiteY1" fmla="*/ 0 h 1348230"/>
                <a:gd name="connsiteX2" fmla="*/ 1348230 w 1348230"/>
                <a:gd name="connsiteY2" fmla="*/ 471881 h 1348230"/>
                <a:gd name="connsiteX3" fmla="*/ 1011173 w 1348230"/>
                <a:gd name="connsiteY3" fmla="*/ 471881 h 1348230"/>
                <a:gd name="connsiteX4" fmla="*/ 1011173 w 1348230"/>
                <a:gd name="connsiteY4" fmla="*/ 1348230 h 1348230"/>
                <a:gd name="connsiteX5" fmla="*/ 337058 w 1348230"/>
                <a:gd name="connsiteY5" fmla="*/ 1348230 h 1348230"/>
                <a:gd name="connsiteX6" fmla="*/ 337058 w 1348230"/>
                <a:gd name="connsiteY6" fmla="*/ 471881 h 1348230"/>
                <a:gd name="connsiteX7" fmla="*/ 0 w 1348230"/>
                <a:gd name="connsiteY7" fmla="*/ 471881 h 134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8230" h="1348230">
                  <a:moveTo>
                    <a:pt x="471881" y="1348230"/>
                  </a:moveTo>
                  <a:lnTo>
                    <a:pt x="0" y="674115"/>
                  </a:lnTo>
                  <a:lnTo>
                    <a:pt x="471881" y="0"/>
                  </a:lnTo>
                  <a:lnTo>
                    <a:pt x="471881" y="337057"/>
                  </a:lnTo>
                  <a:lnTo>
                    <a:pt x="1348230" y="337057"/>
                  </a:lnTo>
                  <a:lnTo>
                    <a:pt x="1348230" y="1011172"/>
                  </a:lnTo>
                  <a:lnTo>
                    <a:pt x="471881" y="1011172"/>
                  </a:lnTo>
                  <a:lnTo>
                    <a:pt x="471881" y="13482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9517" tIns="500632" rIns="163575" bIns="500634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2300"/>
            </a:p>
          </p:txBody>
        </p:sp>
      </p:grpSp>
      <p:sp>
        <p:nvSpPr>
          <p:cNvPr id="131" name="Curved Up Arrow 130"/>
          <p:cNvSpPr/>
          <p:nvPr/>
        </p:nvSpPr>
        <p:spPr>
          <a:xfrm flipV="1">
            <a:off x="2411413" y="101600"/>
            <a:ext cx="5722937" cy="1192213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132" name="Curved Up Arrow 131"/>
          <p:cNvSpPr/>
          <p:nvPr/>
        </p:nvSpPr>
        <p:spPr>
          <a:xfrm rot="20815970">
            <a:off x="3033713" y="5267325"/>
            <a:ext cx="5178425" cy="1287463"/>
          </a:xfrm>
          <a:prstGeom prst="curved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26652" name="TextBox 1"/>
          <p:cNvSpPr txBox="1">
            <a:spLocks noChangeArrowheads="1"/>
          </p:cNvSpPr>
          <p:nvPr/>
        </p:nvSpPr>
        <p:spPr bwMode="auto">
          <a:xfrm>
            <a:off x="549275" y="6526213"/>
            <a:ext cx="352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ZA" sz="1400" dirty="0"/>
              <a:t>cf. Servaas van der </a:t>
            </a:r>
            <a:r>
              <a:rPr lang="en-ZA" sz="1400" dirty="0" smtClean="0"/>
              <a:t>Berg – QLFS 2011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1874350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77" grpId="0" animBg="1"/>
      <p:bldP spid="92" grpId="0" animBg="1"/>
      <p:bldP spid="95" grpId="0" animBg="1"/>
      <p:bldP spid="129" grpId="0" animBg="1"/>
      <p:bldP spid="128" grpId="0" animBg="1"/>
      <p:bldP spid="131" grpId="0" animBg="1"/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education in 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3888432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smtClean="0"/>
              <a:t>12.4m</a:t>
            </a:r>
            <a:r>
              <a:rPr lang="en-US" dirty="0" smtClean="0"/>
              <a:t> students</a:t>
            </a:r>
          </a:p>
          <a:p>
            <a:pPr lvl="1"/>
            <a:r>
              <a:rPr lang="en-US" sz="2400" dirty="0" smtClean="0"/>
              <a:t>4 % of students are in independent schools (i.e. </a:t>
            </a:r>
            <a:r>
              <a:rPr lang="en-US" sz="2400" dirty="0" smtClean="0">
                <a:solidFill>
                  <a:srgbClr val="FF0000"/>
                </a:solidFill>
              </a:rPr>
              <a:t>96%</a:t>
            </a:r>
            <a:r>
              <a:rPr lang="en-US" sz="2400" dirty="0" smtClean="0"/>
              <a:t> public)</a:t>
            </a:r>
          </a:p>
          <a:p>
            <a:r>
              <a:rPr lang="en-US" sz="4400" b="1" dirty="0" smtClean="0"/>
              <a:t>25,826</a:t>
            </a:r>
            <a:r>
              <a:rPr lang="en-US" dirty="0" smtClean="0"/>
              <a:t> schools</a:t>
            </a:r>
          </a:p>
          <a:p>
            <a:pPr lvl="1"/>
            <a:r>
              <a:rPr lang="en-US" sz="2400" dirty="0" smtClean="0"/>
              <a:t>6% of schools are independent schools (i.e. </a:t>
            </a:r>
            <a:r>
              <a:rPr lang="en-US" sz="2400" dirty="0" smtClean="0">
                <a:solidFill>
                  <a:srgbClr val="FF0000"/>
                </a:solidFill>
              </a:rPr>
              <a:t>94%</a:t>
            </a:r>
            <a:r>
              <a:rPr lang="en-US" sz="2400" dirty="0" smtClean="0"/>
              <a:t> public)</a:t>
            </a:r>
          </a:p>
          <a:p>
            <a:r>
              <a:rPr lang="en-US" sz="4400" b="1" dirty="0" smtClean="0"/>
              <a:t>425,000</a:t>
            </a:r>
            <a:r>
              <a:rPr lang="en-US" dirty="0" smtClean="0"/>
              <a:t> teachers</a:t>
            </a:r>
          </a:p>
          <a:p>
            <a:pPr lvl="1"/>
            <a:r>
              <a:rPr lang="en-US" sz="2400" dirty="0" smtClean="0"/>
              <a:t>8% of teachers are in independent schools (i.e. </a:t>
            </a:r>
            <a:r>
              <a:rPr lang="en-US" sz="2400" dirty="0" smtClean="0">
                <a:solidFill>
                  <a:srgbClr val="FF0000"/>
                </a:solidFill>
              </a:rPr>
              <a:t>92%</a:t>
            </a:r>
            <a:r>
              <a:rPr lang="en-US" sz="2400" dirty="0" smtClean="0"/>
              <a:t> public)</a:t>
            </a:r>
          </a:p>
          <a:p>
            <a:r>
              <a:rPr lang="en-US" dirty="0" smtClean="0"/>
              <a:t>Near universal access up to Grade 9 (quality?!)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2511-D5A3-487A-82FF-4C039FEE504B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146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2000" b="1" dirty="0" smtClean="0"/>
              <a:t>From an expenditure point of view it makes sense to look at teachers (3-5% GDP) </a:t>
            </a:r>
            <a:r>
              <a:rPr lang="en-ZA" sz="1800" i="1" dirty="0" smtClean="0"/>
              <a:t>Expenditure </a:t>
            </a:r>
            <a:r>
              <a:rPr lang="en-ZA" sz="1800" i="1" dirty="0"/>
              <a:t>on </a:t>
            </a:r>
            <a:r>
              <a:rPr lang="en-ZA" sz="1800" i="1" dirty="0" smtClean="0"/>
              <a:t>education</a:t>
            </a:r>
            <a:r>
              <a:rPr lang="en-ZA" sz="3600" i="1" dirty="0"/>
              <a:t> </a:t>
            </a:r>
            <a:r>
              <a:rPr lang="en-ZA" sz="1800" i="1" dirty="0" smtClean="0"/>
              <a:t>2010/11</a:t>
            </a:r>
            <a:endParaRPr lang="en-ZA" sz="3600" i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7450" y="1628775"/>
            <a:ext cx="3097213" cy="7207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ZA" sz="1800" b="1">
                <a:latin typeface="Calibri" charset="0"/>
              </a:rPr>
              <a:t>Total government expenditure </a:t>
            </a:r>
          </a:p>
          <a:p>
            <a:pPr algn="ctr" eaLnBrk="1" hangingPunct="1">
              <a:buFont typeface="Arial" charset="0"/>
              <a:buNone/>
            </a:pPr>
            <a:r>
              <a:rPr lang="en-ZA" sz="1600">
                <a:latin typeface="Calibri" charset="0"/>
              </a:rPr>
              <a:t>(31% GDP in 2010/11 – R733.5bn)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079612" y="2420888"/>
          <a:ext cx="6984776" cy="394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7" name="Content Placeholder 2"/>
          <p:cNvSpPr txBox="1">
            <a:spLocks/>
          </p:cNvSpPr>
          <p:nvPr/>
        </p:nvSpPr>
        <p:spPr bwMode="auto">
          <a:xfrm>
            <a:off x="4932363" y="1628775"/>
            <a:ext cx="3384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ZA" b="1"/>
              <a:t>Government exp on education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ZA" sz="1600"/>
              <a:t>(19.5% of Gov exp:  R143.1bn)</a:t>
            </a: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5219700" y="3384550"/>
            <a:ext cx="504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 sz="1100"/>
              <a:t>17%</a:t>
            </a:r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5237163" y="3613150"/>
            <a:ext cx="504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 sz="1100"/>
              <a:t>5%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E3133D-07D9-094E-BA54-B67051CF8A6D}" type="slidenum">
              <a:rPr lang="en-ZA">
                <a:solidFill>
                  <a:srgbClr val="898989"/>
                </a:solidFill>
              </a:rPr>
              <a:pPr eaLnBrk="1" hangingPunct="1"/>
              <a:t>9</a:t>
            </a:fld>
            <a:endParaRPr lang="en-ZA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4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15956</TotalTime>
  <Words>2252</Words>
  <Application>Microsoft Office PowerPoint</Application>
  <PresentationFormat>On-screen Show (4:3)</PresentationFormat>
  <Paragraphs>261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Teachers &amp; teacher content knowledge in SA Finding a way forward</vt:lpstr>
      <vt:lpstr>Outline</vt:lpstr>
      <vt:lpstr>An axiomatic approach: Teachers exist because we care about learning</vt:lpstr>
      <vt:lpstr>Framing: The SA education system</vt:lpstr>
      <vt:lpstr>Inequality: Two public schooling systems</vt:lpstr>
      <vt:lpstr>Bimodality – indisputable fact</vt:lpstr>
      <vt:lpstr>Slide 7</vt:lpstr>
      <vt:lpstr>Overview of education in SA</vt:lpstr>
      <vt:lpstr>From an expenditure point of view it makes sense to look at teachers (3-5% GDP) Expenditure on education 2010/11</vt:lpstr>
      <vt:lpstr>Union membership</vt:lpstr>
      <vt:lpstr>Looking at primary school maths teachers (Gr 6) specifically…</vt:lpstr>
      <vt:lpstr>Teacher content knowledge</vt:lpstr>
      <vt:lpstr>New (2014) research on mathematics teacher content knowledge</vt:lpstr>
      <vt:lpstr>Forthcoming work on primary school mathematics teachers in SA (Spaull &amp; Venkat, 2014)</vt:lpstr>
      <vt:lpstr>Primary school mathematics teachers in SA  (Venkat &amp; Spaull, 2014)</vt:lpstr>
      <vt:lpstr>Primary school mathematics teachers in SA  (Venkat &amp; Spaull, 2014)</vt:lpstr>
      <vt:lpstr>Teacher knowledge</vt:lpstr>
      <vt:lpstr>Slide 18</vt:lpstr>
      <vt:lpstr>From Hendrik van Broekhuizen (ongoing research)</vt:lpstr>
      <vt:lpstr>‘Stock’ vs ‘Flow’ of teachers in SA</vt:lpstr>
      <vt:lpstr>(1b) Find substance and reject form</vt:lpstr>
      <vt:lpstr>(1b) Commitment to substance not form</vt:lpstr>
      <vt:lpstr>(2) Need to be more nuanced when talking about “teachers”   There are large inter-provincial and inter-quintile differences in school practices…but also intra-province and intra-quintile differences  need to differentiate</vt:lpstr>
      <vt:lpstr>Slide 24</vt:lpstr>
      <vt:lpstr>Slide 25</vt:lpstr>
      <vt:lpstr>Slide 26</vt:lpstr>
      <vt:lpstr>Teacher absenteeism SACMEQ III (2007)</vt:lpstr>
      <vt:lpstr>(2) Averages are uniquely misleading in SA</vt:lpstr>
      <vt:lpstr>What does the way forward look like?</vt:lpstr>
      <vt:lpstr>Thank you Comments?  This presentation and papers available online at: www.nicspaull.com/research  </vt:lpstr>
    </vt:vector>
  </TitlesOfParts>
  <Company>Stellenbosch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Spaull</dc:creator>
  <cp:lastModifiedBy>Daniels</cp:lastModifiedBy>
  <cp:revision>512</cp:revision>
  <dcterms:created xsi:type="dcterms:W3CDTF">2012-07-03T12:28:17Z</dcterms:created>
  <dcterms:modified xsi:type="dcterms:W3CDTF">2015-04-04T04:06:27Z</dcterms:modified>
</cp:coreProperties>
</file>